
<file path=[Content_Types].xml><?xml version="1.0" encoding="utf-8"?>
<Types xmlns="http://schemas.openxmlformats.org/package/2006/content-types">
  <Default Extension="emf" ContentType="image/x-emf"/>
  <Default Extension="jp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4218" r:id="rId1"/>
    <p:sldMasterId id="2147484201" r:id="rId2"/>
  </p:sldMasterIdLst>
  <p:notesMasterIdLst>
    <p:notesMasterId r:id="rId42"/>
  </p:notesMasterIdLst>
  <p:handoutMasterIdLst>
    <p:handoutMasterId r:id="rId43"/>
  </p:handoutMasterIdLst>
  <p:sldIdLst>
    <p:sldId id="256" r:id="rId3"/>
    <p:sldId id="301" r:id="rId4"/>
    <p:sldId id="260" r:id="rId5"/>
    <p:sldId id="262" r:id="rId6"/>
    <p:sldId id="296" r:id="rId7"/>
    <p:sldId id="297" r:id="rId8"/>
    <p:sldId id="264" r:id="rId9"/>
    <p:sldId id="266" r:id="rId10"/>
    <p:sldId id="267" r:id="rId11"/>
    <p:sldId id="299" r:id="rId12"/>
    <p:sldId id="281" r:id="rId13"/>
    <p:sldId id="282" r:id="rId14"/>
    <p:sldId id="303" r:id="rId15"/>
    <p:sldId id="304" r:id="rId16"/>
    <p:sldId id="289" r:id="rId17"/>
    <p:sldId id="290" r:id="rId18"/>
    <p:sldId id="300" r:id="rId19"/>
    <p:sldId id="283" r:id="rId20"/>
    <p:sldId id="302" r:id="rId21"/>
    <p:sldId id="292" r:id="rId22"/>
    <p:sldId id="284" r:id="rId23"/>
    <p:sldId id="285" r:id="rId24"/>
    <p:sldId id="286" r:id="rId25"/>
    <p:sldId id="295" r:id="rId26"/>
    <p:sldId id="257" r:id="rId27"/>
    <p:sldId id="259" r:id="rId28"/>
    <p:sldId id="298" r:id="rId29"/>
    <p:sldId id="265" r:id="rId30"/>
    <p:sldId id="273" r:id="rId31"/>
    <p:sldId id="276" r:id="rId32"/>
    <p:sldId id="278" r:id="rId33"/>
    <p:sldId id="279" r:id="rId34"/>
    <p:sldId id="280" r:id="rId35"/>
    <p:sldId id="288" r:id="rId36"/>
    <p:sldId id="263" r:id="rId37"/>
    <p:sldId id="268" r:id="rId38"/>
    <p:sldId id="269" r:id="rId39"/>
    <p:sldId id="271" r:id="rId40"/>
    <p:sldId id="261" r:id="rId4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市川佑" initials="市川佑" lastIdx="0" clrIdx="0">
    <p:extLst>
      <p:ext uri="{19B8F6BF-5375-455C-9EA6-DF929625EA0E}">
        <p15:presenceInfo xmlns:p15="http://schemas.microsoft.com/office/powerpoint/2012/main" userId="S::s1511342@u.tsukuba.ac.jp::66c236dc-9897-4ee0-b6a7-c2f02db9cc4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1FFFF"/>
    <a:srgbClr val="FF9496"/>
    <a:srgbClr val="E3BEFF"/>
    <a:srgbClr val="0033AA"/>
    <a:srgbClr val="00883D"/>
    <a:srgbClr val="F0FFFF"/>
    <a:srgbClr val="FAFFFF"/>
    <a:srgbClr val="7571E3"/>
    <a:srgbClr val="FCFFFF"/>
    <a:srgbClr val="94EE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407"/>
    <p:restoredTop sz="82328"/>
  </p:normalViewPr>
  <p:slideViewPr>
    <p:cSldViewPr snapToGrid="0" snapToObjects="1">
      <p:cViewPr>
        <p:scale>
          <a:sx n="131" d="100"/>
          <a:sy n="131" d="100"/>
        </p:scale>
        <p:origin x="440" y="-40"/>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47"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handoutMaster" Target="handoutMasters/handoutMaster1.xml"/><Relationship Id="rId48"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s>
</file>

<file path=ppt/charts/_rels/chart1.xml.rels><?xml version="1.0" encoding="UTF-8" standalone="yes"?>
<Relationships xmlns="http://schemas.openxmlformats.org/package/2006/relationships"><Relationship Id="rId3" Type="http://schemas.openxmlformats.org/officeDocument/2006/relationships/oleObject" Target="file:////Users/amylase/Downloads/&#12456;&#12521;&#12540;&#29575;.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amylase/Downloads/&#12456;&#12521;&#12540;&#29575;.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a:t>左膝のエラー率</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barChart>
        <c:barDir val="col"/>
        <c:grouping val="clustered"/>
        <c:varyColors val="0"/>
        <c:ser>
          <c:idx val="0"/>
          <c:order val="0"/>
          <c:tx>
            <c:strRef>
              <c:f>Sheet1!$B$1</c:f>
              <c:strCache>
                <c:ptCount val="1"/>
                <c:pt idx="0">
                  <c:v>セッション1</c:v>
                </c:pt>
              </c:strCache>
            </c:strRef>
          </c:tx>
          <c:spPr>
            <a:solidFill>
              <a:schemeClr val="accent1"/>
            </a:solidFill>
            <a:ln>
              <a:noFill/>
            </a:ln>
            <a:effectLst/>
          </c:spPr>
          <c:invertIfNegative val="0"/>
          <c:cat>
            <c:strRef>
              <c:f>Sheet1!$A$2:$A$4</c:f>
              <c:strCache>
                <c:ptCount val="3"/>
                <c:pt idx="0">
                  <c:v>P1</c:v>
                </c:pt>
                <c:pt idx="1">
                  <c:v>P2</c:v>
                </c:pt>
                <c:pt idx="2">
                  <c:v>P3</c:v>
                </c:pt>
              </c:strCache>
            </c:strRef>
          </c:cat>
          <c:val>
            <c:numRef>
              <c:f>Sheet1!$B$2:$B$4</c:f>
              <c:numCache>
                <c:formatCode>0.00%</c:formatCode>
                <c:ptCount val="3"/>
                <c:pt idx="0">
                  <c:v>8.5000000000000006E-3</c:v>
                </c:pt>
                <c:pt idx="1">
                  <c:v>0</c:v>
                </c:pt>
                <c:pt idx="2">
                  <c:v>2.5600000000000001E-2</c:v>
                </c:pt>
              </c:numCache>
            </c:numRef>
          </c:val>
          <c:extLst>
            <c:ext xmlns:c16="http://schemas.microsoft.com/office/drawing/2014/chart" uri="{C3380CC4-5D6E-409C-BE32-E72D297353CC}">
              <c16:uniqueId val="{00000000-1B1A-A94F-A00C-E213C7C1B868}"/>
            </c:ext>
          </c:extLst>
        </c:ser>
        <c:ser>
          <c:idx val="1"/>
          <c:order val="1"/>
          <c:tx>
            <c:strRef>
              <c:f>Sheet1!$C$1</c:f>
              <c:strCache>
                <c:ptCount val="1"/>
                <c:pt idx="0">
                  <c:v>セッション2</c:v>
                </c:pt>
              </c:strCache>
            </c:strRef>
          </c:tx>
          <c:spPr>
            <a:solidFill>
              <a:schemeClr val="accent2"/>
            </a:solidFill>
            <a:ln>
              <a:noFill/>
            </a:ln>
            <a:effectLst/>
          </c:spPr>
          <c:invertIfNegative val="0"/>
          <c:cat>
            <c:strRef>
              <c:f>Sheet1!$A$2:$A$4</c:f>
              <c:strCache>
                <c:ptCount val="3"/>
                <c:pt idx="0">
                  <c:v>P1</c:v>
                </c:pt>
                <c:pt idx="1">
                  <c:v>P2</c:v>
                </c:pt>
                <c:pt idx="2">
                  <c:v>P3</c:v>
                </c:pt>
              </c:strCache>
            </c:strRef>
          </c:cat>
          <c:val>
            <c:numRef>
              <c:f>Sheet1!$C$2:$C$4</c:f>
              <c:numCache>
                <c:formatCode>0.00%</c:formatCode>
                <c:ptCount val="3"/>
                <c:pt idx="0">
                  <c:v>0</c:v>
                </c:pt>
                <c:pt idx="1">
                  <c:v>1.7000000000000001E-2</c:v>
                </c:pt>
                <c:pt idx="2">
                  <c:v>8.5000000000000006E-3</c:v>
                </c:pt>
              </c:numCache>
            </c:numRef>
          </c:val>
          <c:extLst>
            <c:ext xmlns:c16="http://schemas.microsoft.com/office/drawing/2014/chart" uri="{C3380CC4-5D6E-409C-BE32-E72D297353CC}">
              <c16:uniqueId val="{00000001-1B1A-A94F-A00C-E213C7C1B868}"/>
            </c:ext>
          </c:extLst>
        </c:ser>
        <c:ser>
          <c:idx val="2"/>
          <c:order val="2"/>
          <c:tx>
            <c:strRef>
              <c:f>Sheet1!$D$1</c:f>
              <c:strCache>
                <c:ptCount val="1"/>
                <c:pt idx="0">
                  <c:v>セッション3</c:v>
                </c:pt>
              </c:strCache>
            </c:strRef>
          </c:tx>
          <c:spPr>
            <a:solidFill>
              <a:schemeClr val="accent3"/>
            </a:solidFill>
            <a:ln>
              <a:noFill/>
            </a:ln>
            <a:effectLst/>
          </c:spPr>
          <c:invertIfNegative val="0"/>
          <c:cat>
            <c:strRef>
              <c:f>Sheet1!$A$2:$A$4</c:f>
              <c:strCache>
                <c:ptCount val="3"/>
                <c:pt idx="0">
                  <c:v>P1</c:v>
                </c:pt>
                <c:pt idx="1">
                  <c:v>P2</c:v>
                </c:pt>
                <c:pt idx="2">
                  <c:v>P3</c:v>
                </c:pt>
              </c:strCache>
            </c:strRef>
          </c:cat>
          <c:val>
            <c:numRef>
              <c:f>Sheet1!$D$2:$D$4</c:f>
              <c:numCache>
                <c:formatCode>0.00%</c:formatCode>
                <c:ptCount val="3"/>
                <c:pt idx="0">
                  <c:v>2.5600000000000001E-2</c:v>
                </c:pt>
                <c:pt idx="1">
                  <c:v>0</c:v>
                </c:pt>
                <c:pt idx="2">
                  <c:v>1.7000000000000001E-2</c:v>
                </c:pt>
              </c:numCache>
            </c:numRef>
          </c:val>
          <c:extLst>
            <c:ext xmlns:c16="http://schemas.microsoft.com/office/drawing/2014/chart" uri="{C3380CC4-5D6E-409C-BE32-E72D297353CC}">
              <c16:uniqueId val="{00000002-1B1A-A94F-A00C-E213C7C1B868}"/>
            </c:ext>
          </c:extLst>
        </c:ser>
        <c:dLbls>
          <c:showLegendKey val="0"/>
          <c:showVal val="0"/>
          <c:showCatName val="0"/>
          <c:showSerName val="0"/>
          <c:showPercent val="0"/>
          <c:showBubbleSize val="0"/>
        </c:dLbls>
        <c:gapWidth val="219"/>
        <c:overlap val="-27"/>
        <c:axId val="1296488960"/>
        <c:axId val="1290203504"/>
      </c:barChart>
      <c:lineChart>
        <c:grouping val="standard"/>
        <c:varyColors val="0"/>
        <c:ser>
          <c:idx val="3"/>
          <c:order val="3"/>
          <c:tx>
            <c:strRef>
              <c:f>Sheet1!$E$1</c:f>
              <c:strCache>
                <c:ptCount val="1"/>
                <c:pt idx="0">
                  <c:v>平均</c:v>
                </c:pt>
              </c:strCache>
            </c:strRef>
          </c:tx>
          <c:spPr>
            <a:ln w="28575" cap="rnd">
              <a:solidFill>
                <a:schemeClr val="accent4"/>
              </a:solidFill>
              <a:round/>
            </a:ln>
            <a:effectLst/>
          </c:spPr>
          <c:marker>
            <c:symbol val="none"/>
          </c:marker>
          <c:cat>
            <c:strRef>
              <c:f>Sheet1!$A$2:$A$4</c:f>
              <c:strCache>
                <c:ptCount val="3"/>
                <c:pt idx="0">
                  <c:v>P1</c:v>
                </c:pt>
                <c:pt idx="1">
                  <c:v>P2</c:v>
                </c:pt>
                <c:pt idx="2">
                  <c:v>P3</c:v>
                </c:pt>
              </c:strCache>
            </c:strRef>
          </c:cat>
          <c:val>
            <c:numRef>
              <c:f>Sheet1!$E$2:$E$4</c:f>
              <c:numCache>
                <c:formatCode>0.00%</c:formatCode>
                <c:ptCount val="3"/>
                <c:pt idx="0">
                  <c:v>1.1366666666666669E-2</c:v>
                </c:pt>
                <c:pt idx="1">
                  <c:v>5.6666666666666671E-3</c:v>
                </c:pt>
                <c:pt idx="2">
                  <c:v>1.7033333333333334E-2</c:v>
                </c:pt>
              </c:numCache>
            </c:numRef>
          </c:val>
          <c:smooth val="0"/>
          <c:extLst>
            <c:ext xmlns:c16="http://schemas.microsoft.com/office/drawing/2014/chart" uri="{C3380CC4-5D6E-409C-BE32-E72D297353CC}">
              <c16:uniqueId val="{00000003-1B1A-A94F-A00C-E213C7C1B868}"/>
            </c:ext>
          </c:extLst>
        </c:ser>
        <c:dLbls>
          <c:showLegendKey val="0"/>
          <c:showVal val="0"/>
          <c:showCatName val="0"/>
          <c:showSerName val="0"/>
          <c:showPercent val="0"/>
          <c:showBubbleSize val="0"/>
        </c:dLbls>
        <c:marker val="1"/>
        <c:smooth val="0"/>
        <c:axId val="1296488960"/>
        <c:axId val="1290203504"/>
      </c:lineChart>
      <c:catAx>
        <c:axId val="12964889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290203504"/>
        <c:crosses val="autoZero"/>
        <c:auto val="1"/>
        <c:lblAlgn val="ctr"/>
        <c:lblOffset val="100"/>
        <c:noMultiLvlLbl val="0"/>
      </c:catAx>
      <c:valAx>
        <c:axId val="1290203504"/>
        <c:scaling>
          <c:orientation val="minMax"/>
          <c:max val="4.5000000000000012E-2"/>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2964889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a:t>右膝のエラー率</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barChart>
        <c:barDir val="col"/>
        <c:grouping val="clustered"/>
        <c:varyColors val="0"/>
        <c:ser>
          <c:idx val="0"/>
          <c:order val="0"/>
          <c:tx>
            <c:strRef>
              <c:f>Sheet1!$H$1</c:f>
              <c:strCache>
                <c:ptCount val="1"/>
                <c:pt idx="0">
                  <c:v>セッション1</c:v>
                </c:pt>
              </c:strCache>
            </c:strRef>
          </c:tx>
          <c:spPr>
            <a:solidFill>
              <a:schemeClr val="accent1"/>
            </a:solidFill>
            <a:ln>
              <a:noFill/>
            </a:ln>
            <a:effectLst/>
          </c:spPr>
          <c:invertIfNegative val="0"/>
          <c:cat>
            <c:strRef>
              <c:f>Sheet1!$G$2:$G$4</c:f>
              <c:strCache>
                <c:ptCount val="3"/>
                <c:pt idx="0">
                  <c:v>P1</c:v>
                </c:pt>
                <c:pt idx="1">
                  <c:v>P2</c:v>
                </c:pt>
                <c:pt idx="2">
                  <c:v>P3</c:v>
                </c:pt>
              </c:strCache>
            </c:strRef>
          </c:cat>
          <c:val>
            <c:numRef>
              <c:f>Sheet1!$H$2:$H$4</c:f>
              <c:numCache>
                <c:formatCode>0.00%</c:formatCode>
                <c:ptCount val="3"/>
                <c:pt idx="0">
                  <c:v>4.2700000000000002E-2</c:v>
                </c:pt>
                <c:pt idx="1">
                  <c:v>8.5000000000000006E-3</c:v>
                </c:pt>
                <c:pt idx="2">
                  <c:v>1.7000000000000001E-2</c:v>
                </c:pt>
              </c:numCache>
            </c:numRef>
          </c:val>
          <c:extLst>
            <c:ext xmlns:c16="http://schemas.microsoft.com/office/drawing/2014/chart" uri="{C3380CC4-5D6E-409C-BE32-E72D297353CC}">
              <c16:uniqueId val="{00000000-63FA-7241-8AA3-21F8785A068C}"/>
            </c:ext>
          </c:extLst>
        </c:ser>
        <c:ser>
          <c:idx val="1"/>
          <c:order val="1"/>
          <c:tx>
            <c:strRef>
              <c:f>Sheet1!$I$1</c:f>
              <c:strCache>
                <c:ptCount val="1"/>
                <c:pt idx="0">
                  <c:v>セッション2</c:v>
                </c:pt>
              </c:strCache>
            </c:strRef>
          </c:tx>
          <c:spPr>
            <a:solidFill>
              <a:schemeClr val="accent2"/>
            </a:solidFill>
            <a:ln>
              <a:noFill/>
            </a:ln>
            <a:effectLst/>
          </c:spPr>
          <c:invertIfNegative val="0"/>
          <c:cat>
            <c:strRef>
              <c:f>Sheet1!$G$2:$G$4</c:f>
              <c:strCache>
                <c:ptCount val="3"/>
                <c:pt idx="0">
                  <c:v>P1</c:v>
                </c:pt>
                <c:pt idx="1">
                  <c:v>P2</c:v>
                </c:pt>
                <c:pt idx="2">
                  <c:v>P3</c:v>
                </c:pt>
              </c:strCache>
            </c:strRef>
          </c:cat>
          <c:val>
            <c:numRef>
              <c:f>Sheet1!$I$2:$I$4</c:f>
              <c:numCache>
                <c:formatCode>0.00%</c:formatCode>
                <c:ptCount val="3"/>
                <c:pt idx="0">
                  <c:v>2.5600000000000001E-2</c:v>
                </c:pt>
                <c:pt idx="1">
                  <c:v>0</c:v>
                </c:pt>
                <c:pt idx="2">
                  <c:v>8.5000000000000006E-3</c:v>
                </c:pt>
              </c:numCache>
            </c:numRef>
          </c:val>
          <c:extLst>
            <c:ext xmlns:c16="http://schemas.microsoft.com/office/drawing/2014/chart" uri="{C3380CC4-5D6E-409C-BE32-E72D297353CC}">
              <c16:uniqueId val="{00000001-63FA-7241-8AA3-21F8785A068C}"/>
            </c:ext>
          </c:extLst>
        </c:ser>
        <c:ser>
          <c:idx val="2"/>
          <c:order val="2"/>
          <c:tx>
            <c:strRef>
              <c:f>Sheet1!$J$1</c:f>
              <c:strCache>
                <c:ptCount val="1"/>
                <c:pt idx="0">
                  <c:v>セッション3</c:v>
                </c:pt>
              </c:strCache>
            </c:strRef>
          </c:tx>
          <c:spPr>
            <a:solidFill>
              <a:schemeClr val="accent3"/>
            </a:solidFill>
            <a:ln>
              <a:noFill/>
            </a:ln>
            <a:effectLst/>
          </c:spPr>
          <c:invertIfNegative val="0"/>
          <c:cat>
            <c:strRef>
              <c:f>Sheet1!$G$2:$G$4</c:f>
              <c:strCache>
                <c:ptCount val="3"/>
                <c:pt idx="0">
                  <c:v>P1</c:v>
                </c:pt>
                <c:pt idx="1">
                  <c:v>P2</c:v>
                </c:pt>
                <c:pt idx="2">
                  <c:v>P3</c:v>
                </c:pt>
              </c:strCache>
            </c:strRef>
          </c:cat>
          <c:val>
            <c:numRef>
              <c:f>Sheet1!$J$2:$J$4</c:f>
              <c:numCache>
                <c:formatCode>0.00%</c:formatCode>
                <c:ptCount val="3"/>
                <c:pt idx="0">
                  <c:v>2.5600000000000001E-2</c:v>
                </c:pt>
                <c:pt idx="1">
                  <c:v>0</c:v>
                </c:pt>
                <c:pt idx="2">
                  <c:v>2.5600000000000001E-2</c:v>
                </c:pt>
              </c:numCache>
            </c:numRef>
          </c:val>
          <c:extLst>
            <c:ext xmlns:c16="http://schemas.microsoft.com/office/drawing/2014/chart" uri="{C3380CC4-5D6E-409C-BE32-E72D297353CC}">
              <c16:uniqueId val="{00000002-63FA-7241-8AA3-21F8785A068C}"/>
            </c:ext>
          </c:extLst>
        </c:ser>
        <c:dLbls>
          <c:showLegendKey val="0"/>
          <c:showVal val="0"/>
          <c:showCatName val="0"/>
          <c:showSerName val="0"/>
          <c:showPercent val="0"/>
          <c:showBubbleSize val="0"/>
        </c:dLbls>
        <c:gapWidth val="219"/>
        <c:overlap val="-27"/>
        <c:axId val="1295901312"/>
        <c:axId val="1295902992"/>
      </c:barChart>
      <c:lineChart>
        <c:grouping val="standard"/>
        <c:varyColors val="0"/>
        <c:ser>
          <c:idx val="3"/>
          <c:order val="3"/>
          <c:tx>
            <c:strRef>
              <c:f>Sheet1!$K$1</c:f>
              <c:strCache>
                <c:ptCount val="1"/>
                <c:pt idx="0">
                  <c:v>平均</c:v>
                </c:pt>
              </c:strCache>
            </c:strRef>
          </c:tx>
          <c:spPr>
            <a:ln w="28575" cap="rnd">
              <a:solidFill>
                <a:schemeClr val="accent4"/>
              </a:solidFill>
              <a:round/>
            </a:ln>
            <a:effectLst/>
          </c:spPr>
          <c:marker>
            <c:symbol val="none"/>
          </c:marker>
          <c:cat>
            <c:strRef>
              <c:f>Sheet1!$G$2:$G$4</c:f>
              <c:strCache>
                <c:ptCount val="3"/>
                <c:pt idx="0">
                  <c:v>P1</c:v>
                </c:pt>
                <c:pt idx="1">
                  <c:v>P2</c:v>
                </c:pt>
                <c:pt idx="2">
                  <c:v>P3</c:v>
                </c:pt>
              </c:strCache>
            </c:strRef>
          </c:cat>
          <c:val>
            <c:numRef>
              <c:f>Sheet1!$K$2:$K$4</c:f>
              <c:numCache>
                <c:formatCode>0.00%</c:formatCode>
                <c:ptCount val="3"/>
                <c:pt idx="0">
                  <c:v>3.1300000000000001E-2</c:v>
                </c:pt>
                <c:pt idx="1">
                  <c:v>2.8333333333333335E-3</c:v>
                </c:pt>
                <c:pt idx="2">
                  <c:v>1.7033333333333334E-2</c:v>
                </c:pt>
              </c:numCache>
            </c:numRef>
          </c:val>
          <c:smooth val="0"/>
          <c:extLst>
            <c:ext xmlns:c16="http://schemas.microsoft.com/office/drawing/2014/chart" uri="{C3380CC4-5D6E-409C-BE32-E72D297353CC}">
              <c16:uniqueId val="{00000003-63FA-7241-8AA3-21F8785A068C}"/>
            </c:ext>
          </c:extLst>
        </c:ser>
        <c:dLbls>
          <c:showLegendKey val="0"/>
          <c:showVal val="0"/>
          <c:showCatName val="0"/>
          <c:showSerName val="0"/>
          <c:showPercent val="0"/>
          <c:showBubbleSize val="0"/>
        </c:dLbls>
        <c:marker val="1"/>
        <c:smooth val="0"/>
        <c:axId val="1295901312"/>
        <c:axId val="1295902992"/>
      </c:lineChart>
      <c:catAx>
        <c:axId val="12959013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295902992"/>
        <c:crosses val="autoZero"/>
        <c:auto val="1"/>
        <c:lblAlgn val="ctr"/>
        <c:lblOffset val="100"/>
        <c:noMultiLvlLbl val="0"/>
      </c:catAx>
      <c:valAx>
        <c:axId val="1295902992"/>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29590131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a:extLst>
              <a:ext uri="{FF2B5EF4-FFF2-40B4-BE49-F238E27FC236}">
                <a16:creationId xmlns:a16="http://schemas.microsoft.com/office/drawing/2014/main" id="{DB2F9CFC-792C-754C-89CE-7FF74A088B4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a:extLst>
              <a:ext uri="{FF2B5EF4-FFF2-40B4-BE49-F238E27FC236}">
                <a16:creationId xmlns:a16="http://schemas.microsoft.com/office/drawing/2014/main" id="{5139BB61-905F-C848-8E2F-BF20809D10B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804E5B1-A251-7A48-BDAD-D4C4D3BD8A23}" type="datetimeFigureOut">
              <a:rPr kumimoji="1" lang="ja-JP" altLang="en-US" smtClean="0"/>
              <a:t>2019/2/5</a:t>
            </a:fld>
            <a:endParaRPr kumimoji="1" lang="ja-JP" altLang="en-US"/>
          </a:p>
        </p:txBody>
      </p:sp>
      <p:sp>
        <p:nvSpPr>
          <p:cNvPr id="4" name="フッター プレースホルダー 3">
            <a:extLst>
              <a:ext uri="{FF2B5EF4-FFF2-40B4-BE49-F238E27FC236}">
                <a16:creationId xmlns:a16="http://schemas.microsoft.com/office/drawing/2014/main" id="{FE0BFC68-D990-E240-929F-4624B766D43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a:extLst>
              <a:ext uri="{FF2B5EF4-FFF2-40B4-BE49-F238E27FC236}">
                <a16:creationId xmlns:a16="http://schemas.microsoft.com/office/drawing/2014/main" id="{B25994DD-85D5-4845-B23A-4777343E10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E35B28-4382-674E-BB6E-11BE20068BBC}" type="slidenum">
              <a:rPr kumimoji="1" lang="ja-JP" altLang="en-US" smtClean="0"/>
              <a:t>‹#›</a:t>
            </a:fld>
            <a:endParaRPr kumimoji="1" lang="ja-JP" altLang="en-US"/>
          </a:p>
        </p:txBody>
      </p:sp>
    </p:spTree>
    <p:extLst>
      <p:ext uri="{BB962C8B-B14F-4D97-AF65-F5344CB8AC3E}">
        <p14:creationId xmlns:p14="http://schemas.microsoft.com/office/powerpoint/2010/main" val="39183078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00.png>
</file>

<file path=ppt/media/image11.png>
</file>

<file path=ppt/media/image110.png>
</file>

<file path=ppt/media/image12.png>
</file>

<file path=ppt/media/image120.png>
</file>

<file path=ppt/media/image13.png>
</file>

<file path=ppt/media/image14.png>
</file>

<file path=ppt/media/image15.png>
</file>

<file path=ppt/media/image17.png>
</file>

<file path=ppt/media/image170.png>
</file>

<file path=ppt/media/image19.png>
</file>

<file path=ppt/media/image2.tiff>
</file>

<file path=ppt/media/image20.png>
</file>

<file path=ppt/media/image3.png>
</file>

<file path=ppt/media/image4.png>
</file>

<file path=ppt/media/image49.png>
</file>

<file path=ppt/media/image5.png>
</file>

<file path=ppt/media/image6.jpg>
</file>

<file path=ppt/media/image7.png>
</file>

<file path=ppt/media/image8.png>
</file>

<file path=ppt/media/image80.png>
</file>

<file path=ppt/media/image9.png>
</file>

<file path=ppt/media/image90.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B893C7-5110-8E46-BF4F-9EF895352DE9}" type="datetimeFigureOut">
              <a:rPr kumimoji="1" lang="ja-JP" altLang="en-US" smtClean="0"/>
              <a:t>2019/2/5</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CFBB46-AD0F-464B-AEFB-D032D4EE0E98}" type="slidenum">
              <a:rPr kumimoji="1" lang="ja-JP" altLang="en-US" smtClean="0"/>
              <a:t>‹#›</a:t>
            </a:fld>
            <a:endParaRPr kumimoji="1" lang="ja-JP" altLang="en-US"/>
          </a:p>
        </p:txBody>
      </p:sp>
    </p:spTree>
    <p:extLst>
      <p:ext uri="{BB962C8B-B14F-4D97-AF65-F5344CB8AC3E}">
        <p14:creationId xmlns:p14="http://schemas.microsoft.com/office/powerpoint/2010/main" val="18240739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5</a:t>
            </a:fld>
            <a:endParaRPr kumimoji="1" lang="ja-JP" altLang="en-US"/>
          </a:p>
        </p:txBody>
      </p:sp>
    </p:spTree>
    <p:extLst>
      <p:ext uri="{BB962C8B-B14F-4D97-AF65-F5344CB8AC3E}">
        <p14:creationId xmlns:p14="http://schemas.microsoft.com/office/powerpoint/2010/main" val="1003525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21</a:t>
            </a:fld>
            <a:endParaRPr kumimoji="1" lang="ja-JP" altLang="en-US"/>
          </a:p>
        </p:txBody>
      </p:sp>
    </p:spTree>
    <p:extLst>
      <p:ext uri="{BB962C8B-B14F-4D97-AF65-F5344CB8AC3E}">
        <p14:creationId xmlns:p14="http://schemas.microsoft.com/office/powerpoint/2010/main" val="38171381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図を後で追加</a:t>
            </a:r>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28</a:t>
            </a:fld>
            <a:endParaRPr kumimoji="1" lang="ja-JP" altLang="en-US"/>
          </a:p>
        </p:txBody>
      </p:sp>
    </p:spTree>
    <p:extLst>
      <p:ext uri="{BB962C8B-B14F-4D97-AF65-F5344CB8AC3E}">
        <p14:creationId xmlns:p14="http://schemas.microsoft.com/office/powerpoint/2010/main" val="40859484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29</a:t>
            </a:fld>
            <a:endParaRPr kumimoji="1" lang="ja-JP" altLang="en-US"/>
          </a:p>
        </p:txBody>
      </p:sp>
    </p:spTree>
    <p:extLst>
      <p:ext uri="{BB962C8B-B14F-4D97-AF65-F5344CB8AC3E}">
        <p14:creationId xmlns:p14="http://schemas.microsoft.com/office/powerpoint/2010/main" val="38983262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30</a:t>
            </a:fld>
            <a:endParaRPr kumimoji="1" lang="ja-JP" altLang="en-US"/>
          </a:p>
        </p:txBody>
      </p:sp>
    </p:spTree>
    <p:extLst>
      <p:ext uri="{BB962C8B-B14F-4D97-AF65-F5344CB8AC3E}">
        <p14:creationId xmlns:p14="http://schemas.microsoft.com/office/powerpoint/2010/main" val="22412021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31</a:t>
            </a:fld>
            <a:endParaRPr kumimoji="1" lang="ja-JP" altLang="en-US"/>
          </a:p>
        </p:txBody>
      </p:sp>
    </p:spTree>
    <p:extLst>
      <p:ext uri="{BB962C8B-B14F-4D97-AF65-F5344CB8AC3E}">
        <p14:creationId xmlns:p14="http://schemas.microsoft.com/office/powerpoint/2010/main" val="29448079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32</a:t>
            </a:fld>
            <a:endParaRPr kumimoji="1" lang="ja-JP" altLang="en-US"/>
          </a:p>
        </p:txBody>
      </p:sp>
    </p:spTree>
    <p:extLst>
      <p:ext uri="{BB962C8B-B14F-4D97-AF65-F5344CB8AC3E}">
        <p14:creationId xmlns:p14="http://schemas.microsoft.com/office/powerpoint/2010/main" val="42287710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33</a:t>
            </a:fld>
            <a:endParaRPr kumimoji="1" lang="ja-JP" altLang="en-US"/>
          </a:p>
        </p:txBody>
      </p:sp>
    </p:spTree>
    <p:extLst>
      <p:ext uri="{BB962C8B-B14F-4D97-AF65-F5344CB8AC3E}">
        <p14:creationId xmlns:p14="http://schemas.microsoft.com/office/powerpoint/2010/main" val="9605320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36</a:t>
            </a:fld>
            <a:endParaRPr kumimoji="1" lang="ja-JP" altLang="en-US"/>
          </a:p>
        </p:txBody>
      </p:sp>
    </p:spTree>
    <p:extLst>
      <p:ext uri="{BB962C8B-B14F-4D97-AF65-F5344CB8AC3E}">
        <p14:creationId xmlns:p14="http://schemas.microsoft.com/office/powerpoint/2010/main" val="10954248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37</a:t>
            </a:fld>
            <a:endParaRPr kumimoji="1" lang="ja-JP" altLang="en-US"/>
          </a:p>
        </p:txBody>
      </p:sp>
    </p:spTree>
    <p:extLst>
      <p:ext uri="{BB962C8B-B14F-4D97-AF65-F5344CB8AC3E}">
        <p14:creationId xmlns:p14="http://schemas.microsoft.com/office/powerpoint/2010/main" val="8910159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38</a:t>
            </a:fld>
            <a:endParaRPr kumimoji="1" lang="ja-JP" altLang="en-US"/>
          </a:p>
        </p:txBody>
      </p:sp>
    </p:spTree>
    <p:extLst>
      <p:ext uri="{BB962C8B-B14F-4D97-AF65-F5344CB8AC3E}">
        <p14:creationId xmlns:p14="http://schemas.microsoft.com/office/powerpoint/2010/main" val="27853345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7</a:t>
            </a:fld>
            <a:endParaRPr kumimoji="1" lang="ja-JP" altLang="en-US"/>
          </a:p>
        </p:txBody>
      </p:sp>
    </p:spTree>
    <p:extLst>
      <p:ext uri="{BB962C8B-B14F-4D97-AF65-F5344CB8AC3E}">
        <p14:creationId xmlns:p14="http://schemas.microsoft.com/office/powerpoint/2010/main" val="18373581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39</a:t>
            </a:fld>
            <a:endParaRPr kumimoji="1" lang="ja-JP" altLang="en-US"/>
          </a:p>
        </p:txBody>
      </p:sp>
    </p:spTree>
    <p:extLst>
      <p:ext uri="{BB962C8B-B14F-4D97-AF65-F5344CB8AC3E}">
        <p14:creationId xmlns:p14="http://schemas.microsoft.com/office/powerpoint/2010/main" val="1440405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13</a:t>
            </a:fld>
            <a:endParaRPr kumimoji="1" lang="ja-JP" altLang="en-US"/>
          </a:p>
        </p:txBody>
      </p:sp>
    </p:spTree>
    <p:extLst>
      <p:ext uri="{BB962C8B-B14F-4D97-AF65-F5344CB8AC3E}">
        <p14:creationId xmlns:p14="http://schemas.microsoft.com/office/powerpoint/2010/main" val="518253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14</a:t>
            </a:fld>
            <a:endParaRPr kumimoji="1" lang="ja-JP" altLang="en-US"/>
          </a:p>
        </p:txBody>
      </p:sp>
    </p:spTree>
    <p:extLst>
      <p:ext uri="{BB962C8B-B14F-4D97-AF65-F5344CB8AC3E}">
        <p14:creationId xmlns:p14="http://schemas.microsoft.com/office/powerpoint/2010/main" val="32972228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17</a:t>
            </a:fld>
            <a:endParaRPr kumimoji="1" lang="ja-JP" altLang="en-US"/>
          </a:p>
        </p:txBody>
      </p:sp>
    </p:spTree>
    <p:extLst>
      <p:ext uri="{BB962C8B-B14F-4D97-AF65-F5344CB8AC3E}">
        <p14:creationId xmlns:p14="http://schemas.microsoft.com/office/powerpoint/2010/main" val="10491361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軸の説明</a:t>
            </a:r>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18</a:t>
            </a:fld>
            <a:endParaRPr kumimoji="1" lang="ja-JP" altLang="en-US"/>
          </a:p>
        </p:txBody>
      </p:sp>
    </p:spTree>
    <p:extLst>
      <p:ext uri="{BB962C8B-B14F-4D97-AF65-F5344CB8AC3E}">
        <p14:creationId xmlns:p14="http://schemas.microsoft.com/office/powerpoint/2010/main" val="33021928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軸の説明</a:t>
            </a:r>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19</a:t>
            </a:fld>
            <a:endParaRPr kumimoji="1" lang="ja-JP" altLang="en-US"/>
          </a:p>
        </p:txBody>
      </p:sp>
    </p:spTree>
    <p:extLst>
      <p:ext uri="{BB962C8B-B14F-4D97-AF65-F5344CB8AC3E}">
        <p14:creationId xmlns:p14="http://schemas.microsoft.com/office/powerpoint/2010/main" val="39176775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20</a:t>
            </a:fld>
            <a:endParaRPr kumimoji="1" lang="ja-JP" altLang="en-US"/>
          </a:p>
        </p:txBody>
      </p:sp>
    </p:spTree>
    <p:extLst>
      <p:ext uri="{BB962C8B-B14F-4D97-AF65-F5344CB8AC3E}">
        <p14:creationId xmlns:p14="http://schemas.microsoft.com/office/powerpoint/2010/main" val="18589669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411939" y="918040"/>
            <a:ext cx="6600451" cy="2262781"/>
          </a:xfrm>
        </p:spPr>
        <p:txBody>
          <a:bodyPr anchor="b">
            <a:normAutofit/>
          </a:bodyPr>
          <a:lstStyle>
            <a:lvl1pPr>
              <a:defRPr sz="5400" b="0" i="0">
                <a:solidFill>
                  <a:schemeClr val="accent6">
                    <a:lumMod val="75000"/>
                  </a:schemeClr>
                </a:solidFill>
                <a:latin typeface="Hiragino Kaku Gothic ProN W3" panose="020B0300000000000000" pitchFamily="34" charset="-128"/>
                <a:ea typeface="Hiragino Kaku Gothic ProN W3" panose="020B0300000000000000" pitchFamily="34" charset="-128"/>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602713" y="3726343"/>
            <a:ext cx="6600451" cy="1126283"/>
          </a:xfrm>
        </p:spPr>
        <p:txBody>
          <a:bodyPr anchor="t"/>
          <a:lstStyle>
            <a:lvl1pPr marL="0" indent="0" algn="r">
              <a:buNone/>
              <a:defRPr b="0" i="0">
                <a:solidFill>
                  <a:schemeClr val="tx1">
                    <a:lumMod val="65000"/>
                    <a:lumOff val="35000"/>
                  </a:schemeClr>
                </a:solidFill>
                <a:latin typeface="Hiragino Kaku Gothic Pro W3" panose="020B0300000000000000" pitchFamily="34" charset="-128"/>
                <a:ea typeface="Hiragino Kaku Gothic Pro W3" panose="020B0300000000000000" pitchFamily="34" charset="-128"/>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7436783" y="5904980"/>
            <a:ext cx="766380" cy="370171"/>
          </a:xfrm>
        </p:spPr>
        <p:txBody>
          <a:bodyPr/>
          <a:lstStyle/>
          <a:p>
            <a:fld id="{54A15A39-96D7-DA4A-A419-94C022847E14}" type="datetime1">
              <a:rPr lang="ja-JP" altLang="en-US" smtClean="0"/>
              <a:t>2019/2/5</a:t>
            </a:fld>
            <a:endParaRPr lang="en-US" dirty="0"/>
          </a:p>
        </p:txBody>
      </p:sp>
      <p:sp>
        <p:nvSpPr>
          <p:cNvPr id="5" name="Footer Placeholder 4"/>
          <p:cNvSpPr>
            <a:spLocks noGrp="1"/>
          </p:cNvSpPr>
          <p:nvPr>
            <p:ph type="ftr" sz="quarter" idx="11"/>
          </p:nvPr>
        </p:nvSpPr>
        <p:spPr>
          <a:xfrm>
            <a:off x="1574960" y="5914344"/>
            <a:ext cx="5716488" cy="365125"/>
          </a:xfrm>
        </p:spPr>
        <p:txBody>
          <a:bodyPr/>
          <a:lstStyle/>
          <a:p>
            <a:r>
              <a:rPr lang="en-US"/>
              <a:t>
              </a:t>
            </a:r>
            <a:endParaRPr lang="en-US" dirty="0"/>
          </a:p>
        </p:txBody>
      </p:sp>
      <p:sp>
        <p:nvSpPr>
          <p:cNvPr id="6" name="Slide Number Placeholder 5"/>
          <p:cNvSpPr>
            <a:spLocks noGrp="1"/>
          </p:cNvSpPr>
          <p:nvPr>
            <p:ph type="sldNum" sz="quarter" idx="12"/>
          </p:nvPr>
        </p:nvSpPr>
        <p:spPr>
          <a:xfrm>
            <a:off x="8012389" y="6435472"/>
            <a:ext cx="584978" cy="365125"/>
          </a:xfrm>
        </p:spPr>
        <p:txBody>
          <a:bodyPr/>
          <a:lstStyle>
            <a:lvl1pPr>
              <a:defRPr b="0" i="0">
                <a:latin typeface="+mn-lt"/>
                <a:ea typeface="Hiragino Kaku Gothic ProN W3" panose="020B0300000000000000" pitchFamily="34" charset="-128"/>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646027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1942416" y="609600"/>
            <a:ext cx="6591985" cy="3117040"/>
          </a:xfrm>
        </p:spPr>
        <p:txBody>
          <a:bodyPr anchor="ctr">
            <a:normAutofit/>
          </a:bodyPr>
          <a:lstStyle>
            <a:lvl1pPr algn="l">
              <a:defRPr sz="48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942416"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9" y="3166529"/>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2"/>
            <a:ext cx="58497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101426924"/>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2188124" y="609600"/>
            <a:ext cx="6109587" cy="2895600"/>
          </a:xfrm>
        </p:spPr>
        <p:txBody>
          <a:bodyPr anchor="ctr">
            <a:normAutofit/>
          </a:bodyPr>
          <a:lstStyle>
            <a:lvl1pPr algn="l">
              <a:defRPr sz="4800" b="0" cap="none"/>
            </a:lvl1pPr>
          </a:lstStyle>
          <a:p>
            <a:r>
              <a:rPr lang="ja-JP" altLang="en-US"/>
              <a:t>マスター タイトルの書式設定</a:t>
            </a:r>
            <a:endParaRPr lang="en-US" dirty="0"/>
          </a:p>
        </p:txBody>
      </p:sp>
      <p:sp>
        <p:nvSpPr>
          <p:cNvPr id="13" name="Text Placeholder 9"/>
          <p:cNvSpPr>
            <a:spLocks noGrp="1"/>
          </p:cNvSpPr>
          <p:nvPr>
            <p:ph type="body" sz="quarter" idx="13"/>
          </p:nvPr>
        </p:nvSpPr>
        <p:spPr>
          <a:xfrm>
            <a:off x="2415972" y="3505200"/>
            <a:ext cx="5653888"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3" name="Text Placeholder 2"/>
          <p:cNvSpPr>
            <a:spLocks noGrp="1"/>
          </p:cNvSpPr>
          <p:nvPr>
            <p:ph type="body" idx="1"/>
          </p:nvPr>
        </p:nvSpPr>
        <p:spPr>
          <a:xfrm>
            <a:off x="1942416"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Freeform 11"/>
          <p:cNvSpPr/>
          <p:nvPr/>
        </p:nvSpPr>
        <p:spPr bwMode="auto">
          <a:xfrm flipV="1">
            <a:off x="59" y="3166529"/>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2"/>
            <a:ext cx="584978" cy="365125"/>
          </a:xfrm>
        </p:spPr>
        <p:txBody>
          <a:bodyPr/>
          <a:lstStyle/>
          <a:p>
            <a:fld id="{6D22F896-40B5-4ADD-8801-0D06FADFA095}" type="slidenum">
              <a:rPr lang="en-US" smtClean="0"/>
              <a:pPr/>
              <a:t>‹#›</a:t>
            </a:fld>
            <a:endParaRPr lang="en-US" dirty="0"/>
          </a:p>
        </p:txBody>
      </p:sp>
      <p:sp>
        <p:nvSpPr>
          <p:cNvPr id="14" name="TextBox 13"/>
          <p:cNvSpPr txBox="1"/>
          <p:nvPr/>
        </p:nvSpPr>
        <p:spPr>
          <a:xfrm>
            <a:off x="1808317"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8169534"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587179691"/>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1942416" y="2438403"/>
            <a:ext cx="6591985" cy="2724845"/>
          </a:xfrm>
        </p:spPr>
        <p:txBody>
          <a:bodyPr anchor="b">
            <a:normAutofit/>
          </a:bodyPr>
          <a:lstStyle>
            <a:lvl1pPr algn="l">
              <a:defRPr sz="4800" b="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1942416"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51439731"/>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用付きの名札">
    <p:spTree>
      <p:nvGrpSpPr>
        <p:cNvPr id="1" name=""/>
        <p:cNvGrpSpPr/>
        <p:nvPr/>
      </p:nvGrpSpPr>
      <p:grpSpPr>
        <a:xfrm>
          <a:off x="0" y="0"/>
          <a:ext cx="0" cy="0"/>
          <a:chOff x="0" y="0"/>
          <a:chExt cx="0" cy="0"/>
        </a:xfrm>
      </p:grpSpPr>
      <p:sp>
        <p:nvSpPr>
          <p:cNvPr id="13" name="Title 1"/>
          <p:cNvSpPr>
            <a:spLocks noGrp="1"/>
          </p:cNvSpPr>
          <p:nvPr>
            <p:ph type="title"/>
          </p:nvPr>
        </p:nvSpPr>
        <p:spPr>
          <a:xfrm>
            <a:off x="2188124" y="609600"/>
            <a:ext cx="6109587" cy="2895600"/>
          </a:xfrm>
        </p:spPr>
        <p:txBody>
          <a:bodyPr anchor="ctr">
            <a:normAutofit/>
          </a:bodyPr>
          <a:lstStyle>
            <a:lvl1pPr algn="l">
              <a:defRPr sz="4800" b="0" cap="none"/>
            </a:lvl1pPr>
          </a:lstStyle>
          <a:p>
            <a:r>
              <a:rPr lang="ja-JP" altLang="en-US"/>
              <a:t>マスター タイトルの書式設定</a:t>
            </a:r>
            <a:endParaRPr lang="en-US" dirty="0"/>
          </a:p>
        </p:txBody>
      </p:sp>
      <p:sp>
        <p:nvSpPr>
          <p:cNvPr id="21" name="Text Placeholder 9"/>
          <p:cNvSpPr>
            <a:spLocks noGrp="1"/>
          </p:cNvSpPr>
          <p:nvPr>
            <p:ph type="body" sz="quarter" idx="13"/>
          </p:nvPr>
        </p:nvSpPr>
        <p:spPr>
          <a:xfrm>
            <a:off x="1942416" y="4343400"/>
            <a:ext cx="6688292"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942416" y="5181600"/>
            <a:ext cx="6688292"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20"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p:spPr>
        <p:txBody>
          <a:bodyPr/>
          <a:lstStyle/>
          <a:p>
            <a:fld id="{6D22F896-40B5-4ADD-8801-0D06FADFA095}" type="slidenum">
              <a:rPr lang="en-US" smtClean="0"/>
              <a:pPr/>
              <a:t>‹#›</a:t>
            </a:fld>
            <a:endParaRPr lang="en-US" dirty="0"/>
          </a:p>
        </p:txBody>
      </p:sp>
      <p:sp>
        <p:nvSpPr>
          <p:cNvPr id="11" name="TextBox 10"/>
          <p:cNvSpPr txBox="1"/>
          <p:nvPr/>
        </p:nvSpPr>
        <p:spPr>
          <a:xfrm>
            <a:off x="1808317"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2" name="TextBox 11"/>
          <p:cNvSpPr txBox="1"/>
          <p:nvPr/>
        </p:nvSpPr>
        <p:spPr>
          <a:xfrm>
            <a:off x="8169534"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684481718"/>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または偽">
    <p:spTree>
      <p:nvGrpSpPr>
        <p:cNvPr id="1" name=""/>
        <p:cNvGrpSpPr/>
        <p:nvPr/>
      </p:nvGrpSpPr>
      <p:grpSpPr>
        <a:xfrm>
          <a:off x="0" y="0"/>
          <a:ext cx="0" cy="0"/>
          <a:chOff x="0" y="0"/>
          <a:chExt cx="0" cy="0"/>
        </a:xfrm>
      </p:grpSpPr>
      <p:sp>
        <p:nvSpPr>
          <p:cNvPr id="2" name="Title 1"/>
          <p:cNvSpPr>
            <a:spLocks noGrp="1"/>
          </p:cNvSpPr>
          <p:nvPr>
            <p:ph type="title"/>
          </p:nvPr>
        </p:nvSpPr>
        <p:spPr>
          <a:xfrm>
            <a:off x="1942416" y="627407"/>
            <a:ext cx="6591984" cy="2880020"/>
          </a:xfrm>
        </p:spPr>
        <p:txBody>
          <a:bodyPr anchor="ctr">
            <a:normAutofit/>
          </a:bodyPr>
          <a:lstStyle>
            <a:lvl1pPr algn="l">
              <a:defRPr sz="4800" b="0"/>
            </a:lvl1pPr>
          </a:lstStyle>
          <a:p>
            <a:r>
              <a:rPr lang="ja-JP" altLang="en-US"/>
              <a:t>マスター タイトルの書式設定</a:t>
            </a:r>
            <a:endParaRPr lang="en-US" dirty="0"/>
          </a:p>
        </p:txBody>
      </p:sp>
      <p:sp>
        <p:nvSpPr>
          <p:cNvPr id="21" name="Text Placeholder 9"/>
          <p:cNvSpPr>
            <a:spLocks noGrp="1"/>
          </p:cNvSpPr>
          <p:nvPr>
            <p:ph type="body" sz="quarter" idx="13"/>
          </p:nvPr>
        </p:nvSpPr>
        <p:spPr>
          <a:xfrm>
            <a:off x="1942416" y="4343400"/>
            <a:ext cx="6591985"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942416"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231038358"/>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ncho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76101673"/>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8535" y="627408"/>
            <a:ext cx="1656132" cy="5283817"/>
          </a:xfrm>
        </p:spPr>
        <p:txBody>
          <a:bodyPr vert="eaVert" anchor="ctr"/>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942416" y="627408"/>
            <a:ext cx="4716348" cy="5283817"/>
          </a:xfrm>
        </p:spPr>
        <p:txBody>
          <a:bodyPr vert="eaVe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17201394"/>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411939" y="918040"/>
            <a:ext cx="6600451" cy="2262781"/>
          </a:xfrm>
        </p:spPr>
        <p:txBody>
          <a:bodyPr anchor="b">
            <a:normAutofit/>
          </a:bodyPr>
          <a:lstStyle>
            <a:lvl1pPr>
              <a:defRPr sz="5400" b="0" i="0">
                <a:solidFill>
                  <a:schemeClr val="accent6">
                    <a:lumMod val="75000"/>
                  </a:schemeClr>
                </a:solidFill>
                <a:latin typeface="Hiragino Kaku Gothic ProN W3" panose="020B0300000000000000" pitchFamily="34" charset="-128"/>
                <a:ea typeface="Hiragino Kaku Gothic ProN W3" panose="020B0300000000000000" pitchFamily="34" charset="-128"/>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602713" y="3726343"/>
            <a:ext cx="6600451" cy="1126283"/>
          </a:xfrm>
        </p:spPr>
        <p:txBody>
          <a:bodyPr anchor="t"/>
          <a:lstStyle>
            <a:lvl1pPr marL="0" indent="0" algn="r">
              <a:buNone/>
              <a:defRPr b="0" i="0">
                <a:solidFill>
                  <a:schemeClr val="tx1">
                    <a:lumMod val="65000"/>
                    <a:lumOff val="35000"/>
                  </a:schemeClr>
                </a:solidFill>
                <a:latin typeface="Hiragino Kaku Gothic Pro W3" panose="020B0300000000000000" pitchFamily="34" charset="-128"/>
                <a:ea typeface="Hiragino Kaku Gothic Pro W3" panose="020B0300000000000000" pitchFamily="34" charset="-128"/>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7436783" y="5904980"/>
            <a:ext cx="766380" cy="370171"/>
          </a:xfrm>
        </p:spPr>
        <p:txBody>
          <a:bodyPr/>
          <a:lstStyle/>
          <a:p>
            <a:fld id="{54A15A39-96D7-DA4A-A419-94C022847E14}" type="datetime1">
              <a:rPr lang="ja-JP" altLang="en-US" smtClean="0"/>
              <a:t>2019/2/5</a:t>
            </a:fld>
            <a:endParaRPr lang="en-US" dirty="0"/>
          </a:p>
        </p:txBody>
      </p:sp>
      <p:sp>
        <p:nvSpPr>
          <p:cNvPr id="5" name="Footer Placeholder 4"/>
          <p:cNvSpPr>
            <a:spLocks noGrp="1"/>
          </p:cNvSpPr>
          <p:nvPr>
            <p:ph type="ftr" sz="quarter" idx="11"/>
          </p:nvPr>
        </p:nvSpPr>
        <p:spPr>
          <a:xfrm>
            <a:off x="1574960" y="5914344"/>
            <a:ext cx="5716488" cy="365125"/>
          </a:xfrm>
        </p:spPr>
        <p:txBody>
          <a:bodyPr/>
          <a:lstStyle/>
          <a:p>
            <a:r>
              <a:rPr lang="en-US"/>
              <a:t>
              </a:t>
            </a:r>
            <a:endParaRPr lang="en-US" dirty="0"/>
          </a:p>
        </p:txBody>
      </p:sp>
      <p:sp>
        <p:nvSpPr>
          <p:cNvPr id="6" name="Slide Number Placeholder 5"/>
          <p:cNvSpPr>
            <a:spLocks noGrp="1"/>
          </p:cNvSpPr>
          <p:nvPr>
            <p:ph type="sldNum" sz="quarter" idx="12"/>
          </p:nvPr>
        </p:nvSpPr>
        <p:spPr>
          <a:xfrm>
            <a:off x="8012389" y="6435472"/>
            <a:ext cx="584978" cy="365125"/>
          </a:xfrm>
          <a:prstGeom prst="rect">
            <a:avLst/>
          </a:prstGeom>
        </p:spPr>
        <p:txBody>
          <a:bodyPr/>
          <a:lstStyle>
            <a:lvl1pPr>
              <a:defRPr b="0" i="0">
                <a:latin typeface="+mn-lt"/>
                <a:ea typeface="Hiragino Kaku Gothic ProN W3" panose="020B0300000000000000" pitchFamily="34" charset="-128"/>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801045989"/>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正方形/長方形 6">
            <a:extLst>
              <a:ext uri="{FF2B5EF4-FFF2-40B4-BE49-F238E27FC236}">
                <a16:creationId xmlns:a16="http://schemas.microsoft.com/office/drawing/2014/main" id="{351CF104-5216-2A4D-8D7A-241ABF9249FC}"/>
              </a:ext>
            </a:extLst>
          </p:cNvPr>
          <p:cNvSpPr/>
          <p:nvPr userDrawn="1"/>
        </p:nvSpPr>
        <p:spPr>
          <a:xfrm>
            <a:off x="-11297" y="-535"/>
            <a:ext cx="9144000" cy="1079405"/>
          </a:xfrm>
          <a:prstGeom prst="rect">
            <a:avLst/>
          </a:prstGeom>
          <a:solidFill>
            <a:srgbClr val="0033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800"/>
          </a:p>
        </p:txBody>
      </p:sp>
      <p:sp>
        <p:nvSpPr>
          <p:cNvPr id="2" name="Title 1"/>
          <p:cNvSpPr>
            <a:spLocks noGrp="1"/>
          </p:cNvSpPr>
          <p:nvPr>
            <p:ph type="title"/>
          </p:nvPr>
        </p:nvSpPr>
        <p:spPr>
          <a:xfrm>
            <a:off x="549886" y="44893"/>
            <a:ext cx="7053464" cy="989621"/>
          </a:xfrm>
        </p:spPr>
        <p:txBody>
          <a:bodyPr/>
          <a:lstStyle>
            <a:lvl1pPr>
              <a:defRPr>
                <a:solidFill>
                  <a:schemeClr val="bg1"/>
                </a:solidFill>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549887" y="1142581"/>
            <a:ext cx="8021632" cy="4184938"/>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7603350" y="6058148"/>
            <a:ext cx="766380" cy="370171"/>
          </a:xfrm>
        </p:spPr>
        <p:txBody>
          <a:bodyPr/>
          <a:lstStyle/>
          <a:p>
            <a:fld id="{6BE245BB-1DD4-104D-9DBA-806F4B48A621}" type="datetime1">
              <a:rPr lang="ja-JP" altLang="en-US" smtClean="0"/>
              <a:t>2019/2/5</a:t>
            </a:fld>
            <a:endParaRPr lang="en-US" dirty="0"/>
          </a:p>
        </p:txBody>
      </p:sp>
      <p:sp>
        <p:nvSpPr>
          <p:cNvPr id="5" name="Footer Placeholder 4"/>
          <p:cNvSpPr>
            <a:spLocks noGrp="1"/>
          </p:cNvSpPr>
          <p:nvPr>
            <p:ph type="ftr" sz="quarter" idx="11"/>
          </p:nvPr>
        </p:nvSpPr>
        <p:spPr>
          <a:xfrm>
            <a:off x="1339638" y="6063194"/>
            <a:ext cx="5716488" cy="365125"/>
          </a:xfrm>
        </p:spPr>
        <p:txBody>
          <a:bodyPr/>
          <a:lstStyle/>
          <a:p>
            <a:endParaRPr lang="en-US" dirty="0"/>
          </a:p>
        </p:txBody>
      </p:sp>
      <p:sp>
        <p:nvSpPr>
          <p:cNvPr id="6" name="Slide Number Placeholder 5"/>
          <p:cNvSpPr>
            <a:spLocks noGrp="1"/>
          </p:cNvSpPr>
          <p:nvPr>
            <p:ph type="sldNum" sz="quarter" idx="12"/>
          </p:nvPr>
        </p:nvSpPr>
        <p:spPr>
          <a:xfrm>
            <a:off x="7986541" y="6470635"/>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67200515"/>
      </p:ext>
    </p:extLst>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942416" y="2074562"/>
            <a:ext cx="6591985" cy="1468800"/>
          </a:xfrm>
        </p:spPr>
        <p:txBody>
          <a:bodyPr anchor="b"/>
          <a:lstStyle>
            <a:lvl1pPr algn="l">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942416" y="3581400"/>
            <a:ext cx="6591985"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F2C7110-2D05-0A40-B837-A21432CA4D50}" type="datetime1">
              <a:rPr lang="ja-JP" altLang="en-US" smtClean="0"/>
              <a:t>2019/2/5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057829" y="6479089"/>
            <a:ext cx="584978" cy="365125"/>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9296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7" name="正方形/長方形 6">
            <a:extLst>
              <a:ext uri="{FF2B5EF4-FFF2-40B4-BE49-F238E27FC236}">
                <a16:creationId xmlns:a16="http://schemas.microsoft.com/office/drawing/2014/main" id="{351CF104-5216-2A4D-8D7A-241ABF9249FC}"/>
              </a:ext>
            </a:extLst>
          </p:cNvPr>
          <p:cNvSpPr/>
          <p:nvPr userDrawn="1"/>
        </p:nvSpPr>
        <p:spPr>
          <a:xfrm>
            <a:off x="-11297" y="-535"/>
            <a:ext cx="9144000" cy="1079405"/>
          </a:xfrm>
          <a:prstGeom prst="rect">
            <a:avLst/>
          </a:prstGeom>
          <a:solidFill>
            <a:srgbClr val="0033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800"/>
          </a:p>
        </p:txBody>
      </p:sp>
      <p:sp>
        <p:nvSpPr>
          <p:cNvPr id="2" name="Title 1"/>
          <p:cNvSpPr>
            <a:spLocks noGrp="1"/>
          </p:cNvSpPr>
          <p:nvPr>
            <p:ph type="title"/>
          </p:nvPr>
        </p:nvSpPr>
        <p:spPr>
          <a:xfrm>
            <a:off x="549886" y="44893"/>
            <a:ext cx="7053464" cy="989621"/>
          </a:xfrm>
        </p:spPr>
        <p:txBody>
          <a:bodyPr/>
          <a:lstStyle>
            <a:lvl1pPr>
              <a:defRPr>
                <a:solidFill>
                  <a:schemeClr val="bg1"/>
                </a:solidFill>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549887" y="1142581"/>
            <a:ext cx="8021632" cy="4184938"/>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7603350" y="6058148"/>
            <a:ext cx="766380" cy="370171"/>
          </a:xfrm>
        </p:spPr>
        <p:txBody>
          <a:bodyPr/>
          <a:lstStyle/>
          <a:p>
            <a:fld id="{6BE245BB-1DD4-104D-9DBA-806F4B48A621}" type="datetime1">
              <a:rPr lang="ja-JP" altLang="en-US" smtClean="0"/>
              <a:t>2019/2/5</a:t>
            </a:fld>
            <a:endParaRPr lang="en-US" dirty="0"/>
          </a:p>
        </p:txBody>
      </p:sp>
      <p:sp>
        <p:nvSpPr>
          <p:cNvPr id="5" name="Footer Placeholder 4"/>
          <p:cNvSpPr>
            <a:spLocks noGrp="1"/>
          </p:cNvSpPr>
          <p:nvPr>
            <p:ph type="ftr" sz="quarter" idx="11"/>
          </p:nvPr>
        </p:nvSpPr>
        <p:spPr>
          <a:xfrm>
            <a:off x="1339638" y="6063194"/>
            <a:ext cx="5716488" cy="365125"/>
          </a:xfrm>
        </p:spPr>
        <p:txBody>
          <a:bodyPr/>
          <a:lstStyle/>
          <a:p>
            <a:endParaRPr lang="en-US" dirty="0"/>
          </a:p>
        </p:txBody>
      </p:sp>
      <p:sp>
        <p:nvSpPr>
          <p:cNvPr id="6" name="Slide Number Placeholder 5"/>
          <p:cNvSpPr>
            <a:spLocks noGrp="1"/>
          </p:cNvSpPr>
          <p:nvPr>
            <p:ph type="sldNum" sz="quarter" idx="12"/>
          </p:nvPr>
        </p:nvSpPr>
        <p:spPr>
          <a:xfrm>
            <a:off x="7986541" y="6470635"/>
            <a:ext cx="58497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412724280"/>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942417" y="2136708"/>
            <a:ext cx="3197531" cy="3767397"/>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5337308" y="2136708"/>
            <a:ext cx="3197093" cy="3767397"/>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Slide Number Placeholder 5"/>
          <p:cNvSpPr>
            <a:spLocks noGrp="1"/>
          </p:cNvSpPr>
          <p:nvPr>
            <p:ph type="sldNum" sz="quarter" idx="12"/>
          </p:nvPr>
        </p:nvSpPr>
        <p:spPr>
          <a:xfrm>
            <a:off x="7995987" y="6420725"/>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473863297"/>
      </p:ext>
    </p:extLst>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2265352" y="2226626"/>
            <a:ext cx="2874596"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1942415" y="2802890"/>
            <a:ext cx="3197532" cy="3105703"/>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656155" y="2223398"/>
            <a:ext cx="2873239"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6" name="Content Placeholder 5"/>
          <p:cNvSpPr>
            <a:spLocks noGrp="1"/>
          </p:cNvSpPr>
          <p:nvPr>
            <p:ph sz="quarter" idx="4"/>
          </p:nvPr>
        </p:nvSpPr>
        <p:spPr>
          <a:xfrm>
            <a:off x="5333716" y="2799662"/>
            <a:ext cx="3195680" cy="3105703"/>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6BE245BB-1DD4-104D-9DBA-806F4B48A621}" type="datetime1">
              <a:rPr lang="ja-JP" altLang="en-US" smtClean="0"/>
              <a:t>2019/2/5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1"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2" name="Slide Number Placeholder 5"/>
          <p:cNvSpPr>
            <a:spLocks noGrp="1"/>
          </p:cNvSpPr>
          <p:nvPr>
            <p:ph type="sldNum" sz="quarter" idx="12"/>
          </p:nvPr>
        </p:nvSpPr>
        <p:spPr>
          <a:xfrm>
            <a:off x="511228" y="787785"/>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94039800"/>
      </p:ext>
    </p:extLst>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a:xfrm>
            <a:off x="1945200" y="624110"/>
            <a:ext cx="6589200" cy="1280890"/>
          </a:xfrm>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5DCB0507-BAF8-3749-B81B-5ECC68D46EB4}" type="datetime1">
              <a:rPr lang="ja-JP" altLang="en-US" smtClean="0"/>
              <a:t>2019/2/5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8"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5" name="Slide Number Placeholder 4"/>
          <p:cNvSpPr>
            <a:spLocks noGrp="1"/>
          </p:cNvSpPr>
          <p:nvPr>
            <p:ph type="sldNum" sz="quarter" idx="12"/>
          </p:nvPr>
        </p:nvSpPr>
        <p:spPr>
          <a:xfrm>
            <a:off x="8099043" y="6470522"/>
            <a:ext cx="584978" cy="365125"/>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5655276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73BE18-E4C3-234D-9357-1E3165CDA3C4}" type="datetime1">
              <a:rPr lang="ja-JP" altLang="en-US" smtClean="0"/>
              <a:t>2019/2/5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4" name="Slide Number Placeholder 3"/>
          <p:cNvSpPr>
            <a:spLocks noGrp="1"/>
          </p:cNvSpPr>
          <p:nvPr>
            <p:ph type="sldNum" sz="quarter" idx="12"/>
          </p:nvPr>
        </p:nvSpPr>
        <p:spPr>
          <a:xfrm>
            <a:off x="8099043" y="6470522"/>
            <a:ext cx="584978" cy="365125"/>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497640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942415" y="446088"/>
            <a:ext cx="2629584" cy="976312"/>
          </a:xfrm>
        </p:spPr>
        <p:txBody>
          <a:bodyPr anchor="b"/>
          <a:lstStyle>
            <a:lvl1pPr algn="l">
              <a:defRPr sz="2000" b="0"/>
            </a:lvl1pPr>
          </a:lstStyle>
          <a:p>
            <a:r>
              <a:rPr lang="ja-JP" altLang="en-US"/>
              <a:t>マスター タイトルの書式設定</a:t>
            </a:r>
            <a:endParaRPr lang="en-US" dirty="0"/>
          </a:p>
        </p:txBody>
      </p:sp>
      <p:sp>
        <p:nvSpPr>
          <p:cNvPr id="3" name="Content Placeholder 2"/>
          <p:cNvSpPr>
            <a:spLocks noGrp="1"/>
          </p:cNvSpPr>
          <p:nvPr>
            <p:ph idx="1"/>
          </p:nvPr>
        </p:nvSpPr>
        <p:spPr>
          <a:xfrm>
            <a:off x="4743495" y="446091"/>
            <a:ext cx="3790906" cy="5414963"/>
          </a:xfrm>
        </p:spPr>
        <p:txBody>
          <a:bodyPr anchor="ct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942415" y="1598613"/>
            <a:ext cx="2629584"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8099043" y="6470522"/>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34557032"/>
      </p:ext>
    </p:extLst>
  </p:cSld>
  <p:clrMapOvr>
    <a:masterClrMapping/>
  </p:clrMapOvr>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942416" y="4800600"/>
            <a:ext cx="6591985" cy="566738"/>
          </a:xfrm>
        </p:spPr>
        <p:txBody>
          <a:bodyPr anchor="b">
            <a:normAutofit/>
          </a:bodyPr>
          <a:lstStyle>
            <a:lvl1pPr algn="l">
              <a:defRPr sz="24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942416" y="634965"/>
            <a:ext cx="6591985"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942416" y="5367338"/>
            <a:ext cx="6591985"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14996137"/>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1942416" y="609600"/>
            <a:ext cx="6591985" cy="3117040"/>
          </a:xfrm>
        </p:spPr>
        <p:txBody>
          <a:bodyPr anchor="ctr">
            <a:normAutofit/>
          </a:bodyPr>
          <a:lstStyle>
            <a:lvl1pPr algn="l">
              <a:defRPr sz="48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942416"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9" y="3166529"/>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2"/>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2020559"/>
      </p:ext>
    </p:extLst>
  </p:cSld>
  <p:clrMapOvr>
    <a:masterClrMapping/>
  </p:clrMapOvr>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2188124" y="609600"/>
            <a:ext cx="6109587" cy="2895600"/>
          </a:xfrm>
        </p:spPr>
        <p:txBody>
          <a:bodyPr anchor="ctr">
            <a:normAutofit/>
          </a:bodyPr>
          <a:lstStyle>
            <a:lvl1pPr algn="l">
              <a:defRPr sz="4800" b="0" cap="none"/>
            </a:lvl1pPr>
          </a:lstStyle>
          <a:p>
            <a:r>
              <a:rPr lang="ja-JP" altLang="en-US"/>
              <a:t>マスター タイトルの書式設定</a:t>
            </a:r>
            <a:endParaRPr lang="en-US" dirty="0"/>
          </a:p>
        </p:txBody>
      </p:sp>
      <p:sp>
        <p:nvSpPr>
          <p:cNvPr id="13" name="Text Placeholder 9"/>
          <p:cNvSpPr>
            <a:spLocks noGrp="1"/>
          </p:cNvSpPr>
          <p:nvPr>
            <p:ph type="body" sz="quarter" idx="13"/>
          </p:nvPr>
        </p:nvSpPr>
        <p:spPr>
          <a:xfrm>
            <a:off x="2415972" y="3505200"/>
            <a:ext cx="5653888"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3" name="Text Placeholder 2"/>
          <p:cNvSpPr>
            <a:spLocks noGrp="1"/>
          </p:cNvSpPr>
          <p:nvPr>
            <p:ph type="body" idx="1"/>
          </p:nvPr>
        </p:nvSpPr>
        <p:spPr>
          <a:xfrm>
            <a:off x="1942416"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Freeform 11"/>
          <p:cNvSpPr/>
          <p:nvPr/>
        </p:nvSpPr>
        <p:spPr bwMode="auto">
          <a:xfrm flipV="1">
            <a:off x="59" y="3166529"/>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2"/>
            <a:ext cx="584978" cy="365125"/>
          </a:xfrm>
          <a:prstGeom prst="rect">
            <a:avLst/>
          </a:prstGeom>
        </p:spPr>
        <p:txBody>
          <a:bodyPr/>
          <a:lstStyle/>
          <a:p>
            <a:fld id="{6D22F896-40B5-4ADD-8801-0D06FADFA095}" type="slidenum">
              <a:rPr lang="en-US" smtClean="0"/>
              <a:pPr/>
              <a:t>‹#›</a:t>
            </a:fld>
            <a:endParaRPr lang="en-US" dirty="0"/>
          </a:p>
        </p:txBody>
      </p:sp>
      <p:sp>
        <p:nvSpPr>
          <p:cNvPr id="14" name="TextBox 13"/>
          <p:cNvSpPr txBox="1"/>
          <p:nvPr/>
        </p:nvSpPr>
        <p:spPr>
          <a:xfrm>
            <a:off x="1808317"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8169534"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415989069"/>
      </p:ext>
    </p:extLst>
  </p:cSld>
  <p:clrMapOvr>
    <a:masterClrMapping/>
  </p:clrMapOvr>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1942416" y="2438403"/>
            <a:ext cx="6591985" cy="2724845"/>
          </a:xfrm>
        </p:spPr>
        <p:txBody>
          <a:bodyPr anchor="b">
            <a:normAutofit/>
          </a:bodyPr>
          <a:lstStyle>
            <a:lvl1pPr algn="l">
              <a:defRPr sz="4800" b="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1942416"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03635024"/>
      </p:ext>
    </p:extLst>
  </p:cSld>
  <p:clrMapOvr>
    <a:masterClrMapping/>
  </p:clrMapOvr>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引用付きの名札">
    <p:spTree>
      <p:nvGrpSpPr>
        <p:cNvPr id="1" name=""/>
        <p:cNvGrpSpPr/>
        <p:nvPr/>
      </p:nvGrpSpPr>
      <p:grpSpPr>
        <a:xfrm>
          <a:off x="0" y="0"/>
          <a:ext cx="0" cy="0"/>
          <a:chOff x="0" y="0"/>
          <a:chExt cx="0" cy="0"/>
        </a:xfrm>
      </p:grpSpPr>
      <p:sp>
        <p:nvSpPr>
          <p:cNvPr id="13" name="Title 1"/>
          <p:cNvSpPr>
            <a:spLocks noGrp="1"/>
          </p:cNvSpPr>
          <p:nvPr>
            <p:ph type="title"/>
          </p:nvPr>
        </p:nvSpPr>
        <p:spPr>
          <a:xfrm>
            <a:off x="2188124" y="609600"/>
            <a:ext cx="6109587" cy="2895600"/>
          </a:xfrm>
        </p:spPr>
        <p:txBody>
          <a:bodyPr anchor="ctr">
            <a:normAutofit/>
          </a:bodyPr>
          <a:lstStyle>
            <a:lvl1pPr algn="l">
              <a:defRPr sz="4800" b="0" cap="none"/>
            </a:lvl1pPr>
          </a:lstStyle>
          <a:p>
            <a:r>
              <a:rPr lang="ja-JP" altLang="en-US"/>
              <a:t>マスター タイトルの書式設定</a:t>
            </a:r>
            <a:endParaRPr lang="en-US" dirty="0"/>
          </a:p>
        </p:txBody>
      </p:sp>
      <p:sp>
        <p:nvSpPr>
          <p:cNvPr id="21" name="Text Placeholder 9"/>
          <p:cNvSpPr>
            <a:spLocks noGrp="1"/>
          </p:cNvSpPr>
          <p:nvPr>
            <p:ph type="body" sz="quarter" idx="13"/>
          </p:nvPr>
        </p:nvSpPr>
        <p:spPr>
          <a:xfrm>
            <a:off x="1942416" y="4343400"/>
            <a:ext cx="6688292"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942416" y="5181600"/>
            <a:ext cx="6688292"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20"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a:prstGeom prst="rect">
            <a:avLst/>
          </a:prstGeom>
        </p:spPr>
        <p:txBody>
          <a:bodyPr/>
          <a:lstStyle/>
          <a:p>
            <a:fld id="{6D22F896-40B5-4ADD-8801-0D06FADFA095}" type="slidenum">
              <a:rPr lang="en-US" smtClean="0"/>
              <a:pPr/>
              <a:t>‹#›</a:t>
            </a:fld>
            <a:endParaRPr lang="en-US" dirty="0"/>
          </a:p>
        </p:txBody>
      </p:sp>
      <p:sp>
        <p:nvSpPr>
          <p:cNvPr id="11" name="TextBox 10"/>
          <p:cNvSpPr txBox="1"/>
          <p:nvPr/>
        </p:nvSpPr>
        <p:spPr>
          <a:xfrm>
            <a:off x="1808317"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2" name="TextBox 11"/>
          <p:cNvSpPr txBox="1"/>
          <p:nvPr/>
        </p:nvSpPr>
        <p:spPr>
          <a:xfrm>
            <a:off x="8169534"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901805333"/>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942416" y="2074562"/>
            <a:ext cx="6591985" cy="1468800"/>
          </a:xfrm>
        </p:spPr>
        <p:txBody>
          <a:bodyPr anchor="b"/>
          <a:lstStyle>
            <a:lvl1pPr algn="l">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942416" y="3581400"/>
            <a:ext cx="6591985"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F2C7110-2D05-0A40-B837-A21432CA4D50}" type="datetime1">
              <a:rPr lang="ja-JP" altLang="en-US" smtClean="0"/>
              <a:t>2019/2/5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057829" y="6479089"/>
            <a:ext cx="58497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2286514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真または偽">
    <p:spTree>
      <p:nvGrpSpPr>
        <p:cNvPr id="1" name=""/>
        <p:cNvGrpSpPr/>
        <p:nvPr/>
      </p:nvGrpSpPr>
      <p:grpSpPr>
        <a:xfrm>
          <a:off x="0" y="0"/>
          <a:ext cx="0" cy="0"/>
          <a:chOff x="0" y="0"/>
          <a:chExt cx="0" cy="0"/>
        </a:xfrm>
      </p:grpSpPr>
      <p:sp>
        <p:nvSpPr>
          <p:cNvPr id="2" name="Title 1"/>
          <p:cNvSpPr>
            <a:spLocks noGrp="1"/>
          </p:cNvSpPr>
          <p:nvPr>
            <p:ph type="title"/>
          </p:nvPr>
        </p:nvSpPr>
        <p:spPr>
          <a:xfrm>
            <a:off x="1942416" y="627407"/>
            <a:ext cx="6591984" cy="2880020"/>
          </a:xfrm>
        </p:spPr>
        <p:txBody>
          <a:bodyPr anchor="ctr">
            <a:normAutofit/>
          </a:bodyPr>
          <a:lstStyle>
            <a:lvl1pPr algn="l">
              <a:defRPr sz="4800" b="0"/>
            </a:lvl1pPr>
          </a:lstStyle>
          <a:p>
            <a:r>
              <a:rPr lang="ja-JP" altLang="en-US"/>
              <a:t>マスター タイトルの書式設定</a:t>
            </a:r>
            <a:endParaRPr lang="en-US" dirty="0"/>
          </a:p>
        </p:txBody>
      </p:sp>
      <p:sp>
        <p:nvSpPr>
          <p:cNvPr id="21" name="Text Placeholder 9"/>
          <p:cNvSpPr>
            <a:spLocks noGrp="1"/>
          </p:cNvSpPr>
          <p:nvPr>
            <p:ph type="body" sz="quarter" idx="13"/>
          </p:nvPr>
        </p:nvSpPr>
        <p:spPr>
          <a:xfrm>
            <a:off x="1942416" y="4343400"/>
            <a:ext cx="6591985"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942416"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47838651"/>
      </p:ext>
    </p:extLst>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ncho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8099043" y="6470522"/>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16960588"/>
      </p:ext>
    </p:extLst>
  </p:cSld>
  <p:clrMapOvr>
    <a:masterClrMapping/>
  </p:clrMapOvr>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8535" y="627408"/>
            <a:ext cx="1656132" cy="5283817"/>
          </a:xfrm>
        </p:spPr>
        <p:txBody>
          <a:bodyPr vert="eaVert" anchor="ctr"/>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942416" y="627408"/>
            <a:ext cx="4716348" cy="5283817"/>
          </a:xfrm>
        </p:spPr>
        <p:txBody>
          <a:bodyPr vert="eaVe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8099043" y="6470522"/>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262987536"/>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942417" y="2136708"/>
            <a:ext cx="3197531" cy="3767397"/>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5337308" y="2136708"/>
            <a:ext cx="3197093" cy="3767397"/>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Slide Number Placeholder 5"/>
          <p:cNvSpPr>
            <a:spLocks noGrp="1"/>
          </p:cNvSpPr>
          <p:nvPr>
            <p:ph type="sldNum" sz="quarter" idx="12"/>
          </p:nvPr>
        </p:nvSpPr>
        <p:spPr>
          <a:xfrm>
            <a:off x="7995987" y="6420725"/>
            <a:ext cx="58497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386283286"/>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2265352" y="2226626"/>
            <a:ext cx="2874596"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1942415" y="2802890"/>
            <a:ext cx="3197532" cy="3105703"/>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656155" y="2223398"/>
            <a:ext cx="2873239"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6" name="Content Placeholder 5"/>
          <p:cNvSpPr>
            <a:spLocks noGrp="1"/>
          </p:cNvSpPr>
          <p:nvPr>
            <p:ph sz="quarter" idx="4"/>
          </p:nvPr>
        </p:nvSpPr>
        <p:spPr>
          <a:xfrm>
            <a:off x="5333716" y="2799662"/>
            <a:ext cx="3195680" cy="3105703"/>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6BE245BB-1DD4-104D-9DBA-806F4B48A621}" type="datetime1">
              <a:rPr lang="ja-JP" altLang="en-US" smtClean="0"/>
              <a:t>2019/2/5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1"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2" name="Slide Number Placeholder 5"/>
          <p:cNvSpPr>
            <a:spLocks noGrp="1"/>
          </p:cNvSpPr>
          <p:nvPr>
            <p:ph type="sldNum" sz="quarter" idx="12"/>
          </p:nvPr>
        </p:nvSpPr>
        <p:spPr>
          <a:xfrm>
            <a:off x="511228" y="787785"/>
            <a:ext cx="58497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32891365"/>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a:xfrm>
            <a:off x="1945200" y="624110"/>
            <a:ext cx="6589200" cy="1280890"/>
          </a:xfrm>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5DCB0507-BAF8-3749-B81B-5ECC68D46EB4}" type="datetime1">
              <a:rPr lang="ja-JP" altLang="en-US" smtClean="0"/>
              <a:t>2019/2/5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8"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61771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73BE18-E4C3-234D-9357-1E3165CDA3C4}" type="datetime1">
              <a:rPr lang="ja-JP" altLang="en-US" smtClean="0"/>
              <a:t>2019/2/5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376810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942415" y="446088"/>
            <a:ext cx="2629584" cy="976312"/>
          </a:xfrm>
        </p:spPr>
        <p:txBody>
          <a:bodyPr anchor="b"/>
          <a:lstStyle>
            <a:lvl1pPr algn="l">
              <a:defRPr sz="2000" b="0"/>
            </a:lvl1pPr>
          </a:lstStyle>
          <a:p>
            <a:r>
              <a:rPr lang="ja-JP" altLang="en-US"/>
              <a:t>マスター タイトルの書式設定</a:t>
            </a:r>
            <a:endParaRPr lang="en-US" dirty="0"/>
          </a:p>
        </p:txBody>
      </p:sp>
      <p:sp>
        <p:nvSpPr>
          <p:cNvPr id="3" name="Content Placeholder 2"/>
          <p:cNvSpPr>
            <a:spLocks noGrp="1"/>
          </p:cNvSpPr>
          <p:nvPr>
            <p:ph idx="1"/>
          </p:nvPr>
        </p:nvSpPr>
        <p:spPr>
          <a:xfrm>
            <a:off x="4743495" y="446091"/>
            <a:ext cx="3790906" cy="5414963"/>
          </a:xfrm>
        </p:spPr>
        <p:txBody>
          <a:bodyPr anchor="ct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942415" y="1598613"/>
            <a:ext cx="2629584"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92673485"/>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942416" y="4800600"/>
            <a:ext cx="6591985" cy="566738"/>
          </a:xfrm>
        </p:spPr>
        <p:txBody>
          <a:bodyPr anchor="b">
            <a:normAutofit/>
          </a:bodyPr>
          <a:lstStyle>
            <a:lvl1pPr algn="l">
              <a:defRPr sz="24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942416" y="634965"/>
            <a:ext cx="6591985"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942416" y="5367338"/>
            <a:ext cx="6591985"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598089813"/>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theme" Target="../theme/theme2.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4" name="ホームベース 33">
            <a:extLst>
              <a:ext uri="{FF2B5EF4-FFF2-40B4-BE49-F238E27FC236}">
                <a16:creationId xmlns:a16="http://schemas.microsoft.com/office/drawing/2014/main" id="{10375AD2-B250-1042-981E-CE1B41840BEC}"/>
              </a:ext>
            </a:extLst>
          </p:cNvPr>
          <p:cNvSpPr/>
          <p:nvPr userDrawn="1"/>
        </p:nvSpPr>
        <p:spPr>
          <a:xfrm>
            <a:off x="8099043" y="6443469"/>
            <a:ext cx="1045072" cy="426813"/>
          </a:xfrm>
          <a:prstGeom prst="homePlate">
            <a:avLst>
              <a:gd name="adj" fmla="val 0"/>
            </a:avLst>
          </a:prstGeom>
          <a:solidFill>
            <a:srgbClr val="49C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cxnSp>
        <p:nvCxnSpPr>
          <p:cNvPr id="35" name="直線コネクタ 34">
            <a:extLst>
              <a:ext uri="{FF2B5EF4-FFF2-40B4-BE49-F238E27FC236}">
                <a16:creationId xmlns:a16="http://schemas.microsoft.com/office/drawing/2014/main" id="{19D448AF-CCE6-2A40-B3B3-1F81E48C84CC}"/>
              </a:ext>
            </a:extLst>
          </p:cNvPr>
          <p:cNvCxnSpPr>
            <a:cxnSpLocks/>
          </p:cNvCxnSpPr>
          <p:nvPr userDrawn="1"/>
        </p:nvCxnSpPr>
        <p:spPr>
          <a:xfrm>
            <a:off x="8596014" y="6653083"/>
            <a:ext cx="479952" cy="0"/>
          </a:xfrm>
          <a:prstGeom prst="line">
            <a:avLst/>
          </a:prstGeom>
          <a:ln w="19050" cap="sq">
            <a:solidFill>
              <a:schemeClr val="bg1"/>
            </a:solidFill>
          </a:ln>
        </p:spPr>
        <p:style>
          <a:lnRef idx="1">
            <a:schemeClr val="accent1"/>
          </a:lnRef>
          <a:fillRef idx="0">
            <a:schemeClr val="accent1"/>
          </a:fillRef>
          <a:effectRef idx="0">
            <a:schemeClr val="accent1"/>
          </a:effectRef>
          <a:fontRef idx="minor">
            <a:schemeClr val="tx1"/>
          </a:fontRef>
        </p:style>
      </p:cxnSp>
      <p:sp>
        <p:nvSpPr>
          <p:cNvPr id="63" name="ひし形 62">
            <a:extLst>
              <a:ext uri="{FF2B5EF4-FFF2-40B4-BE49-F238E27FC236}">
                <a16:creationId xmlns:a16="http://schemas.microsoft.com/office/drawing/2014/main" id="{AC6026A9-D0C1-3949-A4C4-855A6BE90D76}"/>
              </a:ext>
            </a:extLst>
          </p:cNvPr>
          <p:cNvSpPr/>
          <p:nvPr userDrawn="1"/>
        </p:nvSpPr>
        <p:spPr>
          <a:xfrm flipH="1">
            <a:off x="9014352" y="6612427"/>
            <a:ext cx="123228" cy="86132"/>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
        <p:nvSpPr>
          <p:cNvPr id="6" name="Slide Number Placeholder 5"/>
          <p:cNvSpPr>
            <a:spLocks noGrp="1"/>
          </p:cNvSpPr>
          <p:nvPr>
            <p:ph type="sldNum" sz="quarter" idx="4"/>
          </p:nvPr>
        </p:nvSpPr>
        <p:spPr bwMode="gray">
          <a:xfrm>
            <a:off x="8099043" y="6470522"/>
            <a:ext cx="584978" cy="365125"/>
          </a:xfrm>
          <a:prstGeom prst="rect">
            <a:avLst/>
          </a:prstGeom>
        </p:spPr>
        <p:txBody>
          <a:bodyPr vert="horz" lIns="91440" tIns="45720" rIns="91440" bIns="45720" rtlCol="0" anchor="ctr"/>
          <a:lstStyle>
            <a:lvl1pPr algn="r">
              <a:defRPr sz="2000">
                <a:solidFill>
                  <a:schemeClr val="tx1"/>
                </a:solidFill>
              </a:defRPr>
            </a:lvl1pPr>
          </a:lstStyle>
          <a:p>
            <a:fld id="{6D22F896-40B5-4ADD-8801-0D06FADFA095}" type="slidenum">
              <a:rPr lang="en-US" smtClean="0"/>
              <a:pPr/>
              <a:t>‹#›</a:t>
            </a:fld>
            <a:endParaRPr lang="en-US" dirty="0"/>
          </a:p>
        </p:txBody>
      </p:sp>
      <p:sp>
        <p:nvSpPr>
          <p:cNvPr id="4" name="Date Placeholder 3"/>
          <p:cNvSpPr>
            <a:spLocks noGrp="1"/>
          </p:cNvSpPr>
          <p:nvPr>
            <p:ph type="dt" sz="half" idx="2"/>
          </p:nvPr>
        </p:nvSpPr>
        <p:spPr>
          <a:xfrm>
            <a:off x="7280763" y="6159722"/>
            <a:ext cx="766380" cy="370171"/>
          </a:xfrm>
          <a:prstGeom prst="rect">
            <a:avLst/>
          </a:prstGeom>
        </p:spPr>
        <p:txBody>
          <a:bodyPr vert="horz" lIns="91440" tIns="45720" rIns="91440" bIns="45720" rtlCol="0" anchor="ctr"/>
          <a:lstStyle>
            <a:lvl1pPr algn="r">
              <a:defRPr sz="900">
                <a:solidFill>
                  <a:schemeClr val="tx1">
                    <a:tint val="75000"/>
                  </a:schemeClr>
                </a:solidFill>
              </a:defRPr>
            </a:lvl1pPr>
          </a:lstStyle>
          <a:p>
            <a:fld id="{6BE245BB-1DD4-104D-9DBA-806F4B48A621}" type="datetime1">
              <a:rPr lang="ja-JP" altLang="en-US" smtClean="0"/>
              <a:t>2019/2/5</a:t>
            </a:fld>
            <a:endParaRPr lang="en-US" dirty="0"/>
          </a:p>
        </p:txBody>
      </p:sp>
      <p:sp>
        <p:nvSpPr>
          <p:cNvPr id="2" name="Title Placeholder 1"/>
          <p:cNvSpPr>
            <a:spLocks noGrp="1"/>
          </p:cNvSpPr>
          <p:nvPr>
            <p:ph type="title"/>
          </p:nvPr>
        </p:nvSpPr>
        <p:spPr>
          <a:xfrm>
            <a:off x="994035" y="123620"/>
            <a:ext cx="7156160" cy="896844"/>
          </a:xfrm>
          <a:prstGeom prst="rect">
            <a:avLst/>
          </a:prstGeom>
        </p:spPr>
        <p:txBody>
          <a:bodyPr vert="horz" lIns="91440" tIns="45720" rIns="91440" bIns="45720" rtlCol="0" anchor="t">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987501" y="1120743"/>
            <a:ext cx="7156160" cy="4570817"/>
          </a:xfrm>
          <a:prstGeom prst="rect">
            <a:avLst/>
          </a:prstGeom>
        </p:spPr>
        <p:txBody>
          <a:bodyPr vert="horz" lIns="91440" tIns="45720" rIns="91440" bIns="45720" rtlCol="0">
            <a:normAutofit/>
          </a:bodyPr>
          <a:lstStyle/>
          <a:p>
            <a:pPr lvl="0"/>
            <a:r>
              <a:rPr lang="ja-JP" altLang="en-US"/>
              <a:t>マスター テキストの書式設定</a:t>
            </a:r>
            <a:endParaRPr lang="en-US" altLang="ja-JP" dirty="0"/>
          </a:p>
          <a:p>
            <a:pPr lvl="1"/>
            <a:r>
              <a:rPr lang="ja-JP" altLang="en-US"/>
              <a:t>第 </a:t>
            </a:r>
            <a:r>
              <a:rPr lang="en-US" altLang="ja-JP" dirty="0"/>
              <a:t>2 </a:t>
            </a:r>
            <a:r>
              <a:rPr lang="ja-JP" altLang="en-US"/>
              <a:t>レベル</a:t>
            </a:r>
            <a:endParaRPr lang="en-US" altLang="ja-JP" dirty="0"/>
          </a:p>
          <a:p>
            <a:pPr lvl="2"/>
            <a:r>
              <a:rPr lang="ja-JP" altLang="en-US"/>
              <a:t>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Footer Placeholder 4"/>
          <p:cNvSpPr>
            <a:spLocks noGrp="1"/>
          </p:cNvSpPr>
          <p:nvPr>
            <p:ph type="ftr" sz="quarter" idx="3"/>
          </p:nvPr>
        </p:nvSpPr>
        <p:spPr>
          <a:xfrm>
            <a:off x="1504854" y="6157145"/>
            <a:ext cx="5716488"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Tree>
    <p:extLst>
      <p:ext uri="{BB962C8B-B14F-4D97-AF65-F5344CB8AC3E}">
        <p14:creationId xmlns:p14="http://schemas.microsoft.com/office/powerpoint/2010/main" val="3230409380"/>
      </p:ext>
    </p:extLst>
  </p:cSld>
  <p:clrMap bg1="lt1" tx1="dk1" bg2="lt2" tx2="dk2" accent1="accent1" accent2="accent2" accent3="accent3" accent4="accent4" accent5="accent5" accent6="accent6" hlink="hlink" folHlink="folHlink"/>
  <p:sldLayoutIdLst>
    <p:sldLayoutId id="2147484219" r:id="rId1"/>
    <p:sldLayoutId id="2147484220" r:id="rId2"/>
    <p:sldLayoutId id="2147484221" r:id="rId3"/>
    <p:sldLayoutId id="2147484222" r:id="rId4"/>
    <p:sldLayoutId id="2147484223" r:id="rId5"/>
    <p:sldLayoutId id="2147484224" r:id="rId6"/>
    <p:sldLayoutId id="2147484225" r:id="rId7"/>
    <p:sldLayoutId id="2147484226" r:id="rId8"/>
    <p:sldLayoutId id="2147484227" r:id="rId9"/>
    <p:sldLayoutId id="2147484228" r:id="rId10"/>
    <p:sldLayoutId id="2147484229" r:id="rId11"/>
    <p:sldLayoutId id="2147484230" r:id="rId12"/>
    <p:sldLayoutId id="2147484231" r:id="rId13"/>
    <p:sldLayoutId id="2147484232" r:id="rId14"/>
    <p:sldLayoutId id="2147484233" r:id="rId15"/>
    <p:sldLayoutId id="2147484234" r:id="rId16"/>
  </p:sldLayoutIdLst>
  <p:hf hdr="0" ftr="0" dt="0"/>
  <p:txStyles>
    <p:titleStyle>
      <a:lvl1pPr algn="l" defTabSz="457200" rtl="0" eaLnBrk="1" latinLnBrk="0" hangingPunct="1">
        <a:spcBef>
          <a:spcPct val="0"/>
        </a:spcBef>
        <a:buNone/>
        <a:defRPr kumimoji="1" sz="3600" b="0" i="0" kern="1200">
          <a:solidFill>
            <a:schemeClr val="bg1"/>
          </a:solidFill>
          <a:latin typeface="Hiragino Kaku Gothic ProN W3" panose="020B0300000000000000" pitchFamily="34" charset="-128"/>
          <a:ea typeface="Hiragino Kaku Gothic ProN W3" panose="020B0300000000000000" pitchFamily="34"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7280763" y="6159722"/>
            <a:ext cx="766380" cy="370171"/>
          </a:xfrm>
          <a:prstGeom prst="rect">
            <a:avLst/>
          </a:prstGeom>
        </p:spPr>
        <p:txBody>
          <a:bodyPr vert="horz" lIns="91440" tIns="45720" rIns="91440" bIns="45720" rtlCol="0" anchor="ctr"/>
          <a:lstStyle>
            <a:lvl1pPr algn="r">
              <a:defRPr sz="900">
                <a:solidFill>
                  <a:schemeClr val="tx1">
                    <a:tint val="75000"/>
                  </a:schemeClr>
                </a:solidFill>
              </a:defRPr>
            </a:lvl1pPr>
          </a:lstStyle>
          <a:p>
            <a:fld id="{6BE245BB-1DD4-104D-9DBA-806F4B48A621}" type="datetime1">
              <a:rPr lang="ja-JP" altLang="en-US" smtClean="0"/>
              <a:t>2019/2/5</a:t>
            </a:fld>
            <a:endParaRPr lang="en-US" dirty="0"/>
          </a:p>
        </p:txBody>
      </p:sp>
      <p:sp>
        <p:nvSpPr>
          <p:cNvPr id="2" name="Title Placeholder 1"/>
          <p:cNvSpPr>
            <a:spLocks noGrp="1"/>
          </p:cNvSpPr>
          <p:nvPr>
            <p:ph type="title"/>
          </p:nvPr>
        </p:nvSpPr>
        <p:spPr>
          <a:xfrm>
            <a:off x="994035" y="123620"/>
            <a:ext cx="7156160" cy="896844"/>
          </a:xfrm>
          <a:prstGeom prst="rect">
            <a:avLst/>
          </a:prstGeom>
        </p:spPr>
        <p:txBody>
          <a:bodyPr vert="horz" lIns="91440" tIns="45720" rIns="91440" bIns="45720" rtlCol="0" anchor="t">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987501" y="1120743"/>
            <a:ext cx="7156160" cy="4570817"/>
          </a:xfrm>
          <a:prstGeom prst="rect">
            <a:avLst/>
          </a:prstGeom>
        </p:spPr>
        <p:txBody>
          <a:bodyPr vert="horz" lIns="91440" tIns="45720" rIns="91440" bIns="45720" rtlCol="0">
            <a:normAutofit/>
          </a:bodyPr>
          <a:lstStyle/>
          <a:p>
            <a:pPr lvl="0"/>
            <a:r>
              <a:rPr lang="ja-JP" altLang="en-US"/>
              <a:t>マスター テキストの書式設定</a:t>
            </a:r>
            <a:endParaRPr lang="en-US" altLang="ja-JP" dirty="0"/>
          </a:p>
          <a:p>
            <a:pPr lvl="1"/>
            <a:r>
              <a:rPr lang="ja-JP" altLang="en-US"/>
              <a:t>第 </a:t>
            </a:r>
            <a:r>
              <a:rPr lang="en-US" altLang="ja-JP" dirty="0"/>
              <a:t>2 </a:t>
            </a:r>
            <a:r>
              <a:rPr lang="ja-JP" altLang="en-US"/>
              <a:t>レベル</a:t>
            </a:r>
            <a:endParaRPr lang="en-US" altLang="ja-JP" dirty="0"/>
          </a:p>
          <a:p>
            <a:pPr lvl="2"/>
            <a:r>
              <a:rPr lang="ja-JP" altLang="en-US"/>
              <a:t>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Footer Placeholder 4"/>
          <p:cNvSpPr>
            <a:spLocks noGrp="1"/>
          </p:cNvSpPr>
          <p:nvPr>
            <p:ph type="ftr" sz="quarter" idx="3"/>
          </p:nvPr>
        </p:nvSpPr>
        <p:spPr>
          <a:xfrm>
            <a:off x="1504854" y="6157145"/>
            <a:ext cx="5716488"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Tree>
    <p:extLst>
      <p:ext uri="{BB962C8B-B14F-4D97-AF65-F5344CB8AC3E}">
        <p14:creationId xmlns:p14="http://schemas.microsoft.com/office/powerpoint/2010/main" val="3165200737"/>
      </p:ext>
    </p:extLst>
  </p:cSld>
  <p:clrMap bg1="lt1" tx1="dk1" bg2="lt2" tx2="dk2" accent1="accent1" accent2="accent2" accent3="accent3" accent4="accent4" accent5="accent5" accent6="accent6" hlink="hlink" folHlink="folHlink"/>
  <p:sldLayoutIdLst>
    <p:sldLayoutId id="2147484202" r:id="rId1"/>
    <p:sldLayoutId id="2147484203" r:id="rId2"/>
    <p:sldLayoutId id="2147484204" r:id="rId3"/>
    <p:sldLayoutId id="2147484205" r:id="rId4"/>
    <p:sldLayoutId id="2147484206" r:id="rId5"/>
    <p:sldLayoutId id="2147484207" r:id="rId6"/>
    <p:sldLayoutId id="2147484208" r:id="rId7"/>
    <p:sldLayoutId id="2147484209" r:id="rId8"/>
    <p:sldLayoutId id="2147484210" r:id="rId9"/>
    <p:sldLayoutId id="2147484211" r:id="rId10"/>
    <p:sldLayoutId id="2147484212" r:id="rId11"/>
    <p:sldLayoutId id="2147484213" r:id="rId12"/>
    <p:sldLayoutId id="2147484214" r:id="rId13"/>
    <p:sldLayoutId id="2147484215" r:id="rId14"/>
    <p:sldLayoutId id="2147484216" r:id="rId15"/>
    <p:sldLayoutId id="2147484217" r:id="rId16"/>
  </p:sldLayoutIdLst>
  <p:hf hdr="0" ftr="0" dt="0"/>
  <p:txStyles>
    <p:titleStyle>
      <a:lvl1pPr algn="l" defTabSz="457200" rtl="0" eaLnBrk="1" latinLnBrk="0" hangingPunct="1">
        <a:spcBef>
          <a:spcPct val="0"/>
        </a:spcBef>
        <a:buNone/>
        <a:defRPr kumimoji="1" sz="3600" b="0" i="0" kern="1200">
          <a:solidFill>
            <a:schemeClr val="bg1"/>
          </a:solidFill>
          <a:latin typeface="Hiragino Kaku Gothic ProN W3" panose="020B0300000000000000" pitchFamily="34" charset="-128"/>
          <a:ea typeface="Hiragino Kaku Gothic ProN W3" panose="020B0300000000000000" pitchFamily="34"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5.emf"/></Relationships>
</file>

<file path=ppt/slides/_rels/slide1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1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13" Type="http://schemas.openxmlformats.org/officeDocument/2006/relationships/image" Target="../media/image49.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90.png"/></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90.png"/></Relationships>
</file>

<file path=ppt/slides/_rels/slide31.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1.emf"/><Relationship Id="rId4" Type="http://schemas.openxmlformats.org/officeDocument/2006/relationships/image" Target="../media/image120.png"/></Relationships>
</file>

<file path=ppt/slides/_rels/slide32.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2.emf"/><Relationship Id="rId5" Type="http://schemas.openxmlformats.org/officeDocument/2006/relationships/image" Target="../media/image15.png"/><Relationship Id="rId4" Type="http://schemas.openxmlformats.org/officeDocument/2006/relationships/image" Target="../media/image120.png"/></Relationships>
</file>

<file path=ppt/slides/_rels/slide34.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notesSlide" Target="../notesSlides/notesSlide18.xml"/><Relationship Id="rId1" Type="http://schemas.openxmlformats.org/officeDocument/2006/relationships/slideLayout" Target="../slideLayouts/slideLayout18.xml"/><Relationship Id="rId4" Type="http://schemas.openxmlformats.org/officeDocument/2006/relationships/image" Target="../media/image25.emf"/></Relationships>
</file>

<file path=ppt/slides/_rels/slide3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18.xml"/><Relationship Id="rId6" Type="http://schemas.openxmlformats.org/officeDocument/2006/relationships/image" Target="../media/image28.emf"/><Relationship Id="rId5" Type="http://schemas.openxmlformats.org/officeDocument/2006/relationships/image" Target="../media/image27.emf"/><Relationship Id="rId4" Type="http://schemas.openxmlformats.org/officeDocument/2006/relationships/image" Target="../media/image26.emf"/></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media" Target="../media/media3.mp4"/><Relationship Id="rId7" Type="http://schemas.openxmlformats.org/officeDocument/2006/relationships/image" Target="../media/image4.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video" Target="../media/media3.mp4"/></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4914FA4-E23A-604E-81CF-7657C72DC1C2}"/>
              </a:ext>
            </a:extLst>
          </p:cNvPr>
          <p:cNvSpPr>
            <a:spLocks noGrp="1"/>
          </p:cNvSpPr>
          <p:nvPr>
            <p:ph type="ctrTitle"/>
          </p:nvPr>
        </p:nvSpPr>
        <p:spPr>
          <a:xfrm>
            <a:off x="569843" y="771868"/>
            <a:ext cx="8004314" cy="1776091"/>
          </a:xfrm>
          <a:ln w="28575">
            <a:solidFill>
              <a:schemeClr val="accent1"/>
            </a:solidFill>
          </a:ln>
        </p:spPr>
        <p:txBody>
          <a:bodyPr>
            <a:noAutofit/>
          </a:bodyPr>
          <a:lstStyle/>
          <a:p>
            <a:r>
              <a:rPr lang="ja-JP" altLang="en-US" sz="3600"/>
              <a:t>机</a:t>
            </a:r>
            <a:r>
              <a:rPr kumimoji="1" lang="ja-JP" altLang="en-US" sz="3600"/>
              <a:t>の裏に設置した</a:t>
            </a:r>
            <a:br>
              <a:rPr kumimoji="1" lang="en-US" altLang="ja-JP" sz="3600" dirty="0"/>
            </a:br>
            <a:r>
              <a:rPr kumimoji="1" lang="ja-JP" altLang="en-US" sz="3600"/>
              <a:t>距離センサアレイによる膝位置認識と</a:t>
            </a:r>
            <a:br>
              <a:rPr kumimoji="1" lang="en-US" altLang="ja-JP" sz="3600" dirty="0"/>
            </a:br>
            <a:r>
              <a:rPr kumimoji="1" lang="ja-JP" altLang="en-US" sz="3600"/>
              <a:t>カーソル操作への応用</a:t>
            </a:r>
          </a:p>
        </p:txBody>
      </p:sp>
      <p:sp>
        <p:nvSpPr>
          <p:cNvPr id="3" name="字幕 2">
            <a:extLst>
              <a:ext uri="{FF2B5EF4-FFF2-40B4-BE49-F238E27FC236}">
                <a16:creationId xmlns:a16="http://schemas.microsoft.com/office/drawing/2014/main" id="{9778BD4F-3149-DC4D-8C41-633FEFEB50F6}"/>
              </a:ext>
            </a:extLst>
          </p:cNvPr>
          <p:cNvSpPr>
            <a:spLocks noGrp="1"/>
          </p:cNvSpPr>
          <p:nvPr>
            <p:ph type="subTitle" idx="1"/>
          </p:nvPr>
        </p:nvSpPr>
        <p:spPr>
          <a:xfrm>
            <a:off x="4916556" y="3898623"/>
            <a:ext cx="2504729" cy="925169"/>
          </a:xfrm>
        </p:spPr>
        <p:txBody>
          <a:bodyPr>
            <a:normAutofit/>
          </a:bodyPr>
          <a:lstStyle/>
          <a:p>
            <a:r>
              <a:rPr kumimoji="1" lang="ja-JP" altLang="en-US" sz="4400" u="sng">
                <a:latin typeface="Hiragino Kaku Gothic ProN W3" panose="020B0300000000000000" pitchFamily="34" charset="-128"/>
                <a:ea typeface="Hiragino Kaku Gothic ProN W3" panose="020B0300000000000000" pitchFamily="34" charset="-128"/>
              </a:rPr>
              <a:t>市川</a:t>
            </a:r>
            <a:r>
              <a:rPr kumimoji="1" lang="en-US" altLang="ja-JP" sz="4400" u="sng" dirty="0">
                <a:latin typeface="Hiragino Kaku Gothic ProN W3" panose="020B0300000000000000" pitchFamily="34" charset="-128"/>
                <a:ea typeface="Hiragino Kaku Gothic ProN W3" panose="020B0300000000000000" pitchFamily="34" charset="-128"/>
              </a:rPr>
              <a:t> </a:t>
            </a:r>
            <a:r>
              <a:rPr kumimoji="1" lang="ja-JP" altLang="en-US" sz="4400" u="sng">
                <a:latin typeface="Hiragino Kaku Gothic ProN W3" panose="020B0300000000000000" pitchFamily="34" charset="-128"/>
                <a:ea typeface="Hiragino Kaku Gothic ProN W3" panose="020B0300000000000000" pitchFamily="34" charset="-128"/>
              </a:rPr>
              <a:t>佑</a:t>
            </a:r>
            <a:endParaRPr kumimoji="1" lang="en-US" altLang="ja-JP" sz="4400" u="sng" dirty="0">
              <a:latin typeface="Hiragino Kaku Gothic ProN W3" panose="020B0300000000000000" pitchFamily="34" charset="-128"/>
              <a:ea typeface="Hiragino Kaku Gothic ProN W3" panose="020B0300000000000000" pitchFamily="34" charset="-128"/>
            </a:endParaRPr>
          </a:p>
        </p:txBody>
      </p:sp>
      <p:sp>
        <p:nvSpPr>
          <p:cNvPr id="4" name="テキスト ボックス 3">
            <a:extLst>
              <a:ext uri="{FF2B5EF4-FFF2-40B4-BE49-F238E27FC236}">
                <a16:creationId xmlns:a16="http://schemas.microsoft.com/office/drawing/2014/main" id="{7E1B8EB8-376F-3F47-8629-B97F8924587F}"/>
              </a:ext>
            </a:extLst>
          </p:cNvPr>
          <p:cNvSpPr txBox="1"/>
          <p:nvPr/>
        </p:nvSpPr>
        <p:spPr>
          <a:xfrm>
            <a:off x="4134678" y="4823792"/>
            <a:ext cx="4068486" cy="1815882"/>
          </a:xfrm>
          <a:prstGeom prst="rect">
            <a:avLst/>
          </a:prstGeom>
          <a:noFill/>
        </p:spPr>
        <p:txBody>
          <a:bodyPr wrap="square" rtlCol="0">
            <a:spAutoFit/>
          </a:bodyPr>
          <a:lstStyle/>
          <a:p>
            <a:r>
              <a:rPr kumimoji="1"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学籍番号：</a:t>
            </a:r>
            <a:r>
              <a:rPr kumimoji="1"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201511342</a:t>
            </a:r>
            <a:endParaRPr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endParaRPr>
          </a:p>
          <a:p>
            <a:r>
              <a:rPr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指導教員：</a:t>
            </a:r>
            <a:r>
              <a:rPr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高橋</a:t>
            </a:r>
            <a:r>
              <a:rPr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伸</a:t>
            </a:r>
            <a:br>
              <a:rPr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br>
            <a:r>
              <a:rPr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志築</a:t>
            </a:r>
            <a:r>
              <a:rPr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文太郎</a:t>
            </a:r>
            <a:endParaRPr kumimoji="1"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endParaRPr>
          </a:p>
          <a:p>
            <a:endParaRPr kumimoji="1"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endParaRPr>
          </a:p>
        </p:txBody>
      </p:sp>
    </p:spTree>
    <p:extLst>
      <p:ext uri="{BB962C8B-B14F-4D97-AF65-F5344CB8AC3E}">
        <p14:creationId xmlns:p14="http://schemas.microsoft.com/office/powerpoint/2010/main" val="18670174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10</a:t>
            </a:fld>
            <a:endParaRPr lang="en-US" dirty="0"/>
          </a:p>
        </p:txBody>
      </p:sp>
      <mc:AlternateContent xmlns:mc="http://schemas.openxmlformats.org/markup-compatibility/2006">
        <mc:Choice xmlns:a14="http://schemas.microsoft.com/office/drawing/2010/main" Requires="a14">
          <p:sp>
            <p:nvSpPr>
              <p:cNvPr id="78" name="コンテンツ プレースホルダー 2">
                <a:extLst>
                  <a:ext uri="{FF2B5EF4-FFF2-40B4-BE49-F238E27FC236}">
                    <a16:creationId xmlns:a16="http://schemas.microsoft.com/office/drawing/2014/main" id="{9335C09B-1DAA-054C-9521-B3B639D700AE}"/>
                  </a:ext>
                </a:extLst>
              </p:cNvPr>
              <p:cNvSpPr txBox="1">
                <a:spLocks/>
              </p:cNvSpPr>
              <p:nvPr/>
            </p:nvSpPr>
            <p:spPr>
              <a:xfrm>
                <a:off x="549886" y="1149882"/>
                <a:ext cx="8021632" cy="295370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r>
                  <a:rPr lang="en-US" altLang="ja-JP" dirty="0"/>
                  <a:t>Xiao</a:t>
                </a:r>
                <a:r>
                  <a:rPr lang="ja-JP" altLang="en-US"/>
                  <a:t>ら</a:t>
                </a:r>
                <a:r>
                  <a:rPr lang="en-US" altLang="ja-JP" dirty="0"/>
                  <a:t>[4]</a:t>
                </a:r>
                <a:r>
                  <a:rPr lang="ja-JP" altLang="en-US"/>
                  <a:t>の方法を参考にし、膝の座標</a:t>
                </a:r>
                <a14:m>
                  <m:oMath xmlns:m="http://schemas.openxmlformats.org/officeDocument/2006/math">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m:t>
                        </m:r>
                        <m:r>
                          <m:rPr>
                            <m:sty m:val="p"/>
                          </m:rPr>
                          <a:rPr lang="en-US" altLang="ja-JP" i="1">
                            <a:latin typeface="Cambria Math" panose="02040503050406030204" pitchFamily="18" charset="0"/>
                          </a:rPr>
                          <m:t>K</m:t>
                        </m:r>
                      </m:e>
                      <m:sub>
                        <m:r>
                          <a:rPr lang="en-US" altLang="ja-JP" b="0" i="1" smtClean="0">
                            <a:latin typeface="Cambria Math" panose="02040503050406030204" pitchFamily="18" charset="0"/>
                          </a:rPr>
                          <m:t>𝑥</m:t>
                        </m:r>
                      </m:sub>
                    </m:sSub>
                    <m:r>
                      <a:rPr lang="en-US" altLang="ja-JP" b="0" i="1" smtClean="0">
                        <a:latin typeface="Cambria Math" panose="02040503050406030204" pitchFamily="18" charset="0"/>
                      </a:rPr>
                      <m:t>,</m:t>
                    </m:r>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b="0" i="1" smtClean="0">
                            <a:latin typeface="Cambria Math" panose="02040503050406030204" pitchFamily="18" charset="0"/>
                          </a:rPr>
                          <m:t>𝑦</m:t>
                        </m:r>
                      </m:sub>
                    </m:sSub>
                    <m:r>
                      <a:rPr lang="en-US" altLang="ja-JP" b="0" i="1" smtClean="0">
                        <a:latin typeface="Cambria Math" panose="02040503050406030204" pitchFamily="18" charset="0"/>
                      </a:rPr>
                      <m:t>)</m:t>
                    </m:r>
                  </m:oMath>
                </a14:m>
                <a:r>
                  <a:rPr lang="ja-JP" altLang="en-US"/>
                  <a:t>を計算</a:t>
                </a:r>
                <a:endParaRPr lang="en-US" altLang="ja-JP" dirty="0"/>
              </a:p>
              <a:p>
                <a:pPr lvl="1"/>
                <a:r>
                  <a:rPr lang="ja-JP" altLang="en-US"/>
                  <a:t>マイコンを介して、距離データ</a:t>
                </a:r>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D</m:t>
                        </m:r>
                      </m:e>
                      <m:sub>
                        <m:r>
                          <a:rPr lang="en-US" altLang="ja-JP" i="1">
                            <a:latin typeface="Cambria Math" panose="02040503050406030204" pitchFamily="18" charset="0"/>
                          </a:rPr>
                          <m:t>𝑖</m:t>
                        </m:r>
                      </m:sub>
                    </m:sSub>
                  </m:oMath>
                </a14:m>
                <a:r>
                  <a:rPr lang="ja-JP" altLang="en-US"/>
                  <a:t>を取得</a:t>
                </a:r>
                <a:endParaRPr lang="en-US" altLang="ja-JP" dirty="0"/>
              </a:p>
              <a:p>
                <a:pPr lvl="1"/>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i="1">
                            <a:latin typeface="Cambria Math" panose="02040503050406030204" pitchFamily="18" charset="0"/>
                          </a:rPr>
                          <m:t>𝑦</m:t>
                        </m:r>
                      </m:sub>
                    </m:sSub>
                  </m:oMath>
                </a14:m>
                <a:r>
                  <a:rPr lang="ja-JP" altLang="en-US"/>
                  <a:t>を</a:t>
                </a:r>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D</m:t>
                        </m:r>
                      </m:e>
                      <m:sub>
                        <m:r>
                          <a:rPr lang="en-US" altLang="ja-JP" i="1">
                            <a:latin typeface="Cambria Math" panose="02040503050406030204" pitchFamily="18" charset="0"/>
                          </a:rPr>
                          <m:t>𝑖</m:t>
                        </m:r>
                      </m:sub>
                    </m:sSub>
                  </m:oMath>
                </a14:m>
                <a:r>
                  <a:rPr lang="ja-JP" altLang="en-US"/>
                  <a:t>の最小値とする</a:t>
                </a:r>
                <a:endParaRPr lang="en-US" altLang="ja-JP" dirty="0"/>
              </a:p>
              <a:p>
                <a:pPr lvl="1"/>
                <a:r>
                  <a:rPr lang="ja-JP" altLang="en-US"/>
                  <a:t>それぞれの距離センサに重みをつけ、</a:t>
                </a:r>
                <a:r>
                  <a:rPr lang="en-US" altLang="ja-JP" dirty="0"/>
                  <a:t> </a:t>
                </a:r>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i="1">
                            <a:latin typeface="Cambria Math" panose="02040503050406030204" pitchFamily="18" charset="0"/>
                          </a:rPr>
                          <m:t>𝑥</m:t>
                        </m:r>
                      </m:sub>
                    </m:sSub>
                  </m:oMath>
                </a14:m>
                <a:r>
                  <a:rPr lang="ja-JP" altLang="en-US"/>
                  <a:t>を計算</a:t>
                </a:r>
                <a:endParaRPr lang="en-US" altLang="ja-JP" dirty="0"/>
              </a:p>
              <a:p>
                <a:pPr lvl="2"/>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i="1">
                            <a:latin typeface="Cambria Math" panose="02040503050406030204" pitchFamily="18" charset="0"/>
                          </a:rPr>
                          <m:t>𝑥</m:t>
                        </m:r>
                      </m:sub>
                    </m:sSub>
                  </m:oMath>
                </a14:m>
                <a:r>
                  <a:rPr lang="ja-JP" altLang="en-US" dirty="0"/>
                  <a:t>を連続的</a:t>
                </a:r>
                <a:r>
                  <a:rPr lang="ja-JP" altLang="en-US"/>
                  <a:t>な値で計算することができる</a:t>
                </a:r>
                <a:endParaRPr lang="en-US" altLang="ja-JP" dirty="0"/>
              </a:p>
            </p:txBody>
          </p:sp>
        </mc:Choice>
        <mc:Fallback>
          <p:sp>
            <p:nvSpPr>
              <p:cNvPr id="78" name="コンテンツ プレースホルダー 2">
                <a:extLst>
                  <a:ext uri="{FF2B5EF4-FFF2-40B4-BE49-F238E27FC236}">
                    <a16:creationId xmlns:a16="http://schemas.microsoft.com/office/drawing/2014/main" id="{9335C09B-1DAA-054C-9521-B3B639D700AE}"/>
                  </a:ext>
                </a:extLst>
              </p:cNvPr>
              <p:cNvSpPr txBox="1">
                <a:spLocks noRot="1" noChangeAspect="1" noMove="1" noResize="1" noEditPoints="1" noAdjustHandles="1" noChangeArrowheads="1" noChangeShapeType="1" noTextEdit="1"/>
              </p:cNvSpPr>
              <p:nvPr/>
            </p:nvSpPr>
            <p:spPr>
              <a:xfrm>
                <a:off x="549886" y="1149882"/>
                <a:ext cx="8021632" cy="2953705"/>
              </a:xfrm>
              <a:prstGeom prst="rect">
                <a:avLst/>
              </a:prstGeom>
              <a:blipFill>
                <a:blip r:embed="rId3"/>
                <a:stretch>
                  <a:fillRect l="-1264" t="-2146" r="-790" b="-2575"/>
                </a:stretch>
              </a:blipFill>
            </p:spPr>
            <p:txBody>
              <a:bodyPr/>
              <a:lstStyle/>
              <a:p>
                <a:r>
                  <a:rPr lang="ja-JP" altLang="en-US">
                    <a:noFill/>
                  </a:rPr>
                  <a:t> </a:t>
                </a:r>
              </a:p>
            </p:txBody>
          </p:sp>
        </mc:Fallback>
      </mc:AlternateContent>
      <p:sp>
        <p:nvSpPr>
          <p:cNvPr id="89" name="テキスト ボックス 88">
            <a:extLst>
              <a:ext uri="{FF2B5EF4-FFF2-40B4-BE49-F238E27FC236}">
                <a16:creationId xmlns:a16="http://schemas.microsoft.com/office/drawing/2014/main" id="{48FCD5F2-05AD-3645-A2BA-796E5F46ED74}"/>
              </a:ext>
            </a:extLst>
          </p:cNvPr>
          <p:cNvSpPr txBox="1"/>
          <p:nvPr/>
        </p:nvSpPr>
        <p:spPr>
          <a:xfrm>
            <a:off x="549886" y="6254214"/>
            <a:ext cx="7738982" cy="738664"/>
          </a:xfrm>
          <a:prstGeom prst="rect">
            <a:avLst/>
          </a:prstGeom>
          <a:noFill/>
        </p:spPr>
        <p:txBody>
          <a:bodyPr wrap="square" rtlCol="0">
            <a:spAutoFit/>
          </a:bodyPr>
          <a:lstStyle/>
          <a:p>
            <a:r>
              <a:rPr kumimoji="1" lang="en-US" altLang="ja-JP" sz="1050" dirty="0"/>
              <a:t>[4]</a:t>
            </a:r>
            <a:r>
              <a:rPr lang="en-US" altLang="ja-JP" sz="1050" dirty="0"/>
              <a:t> Robert Xiao, Teng Cao, Ning Guo, Jun </a:t>
            </a:r>
            <a:r>
              <a:rPr lang="en-US" altLang="ja-JP" sz="1050" dirty="0" err="1"/>
              <a:t>Zhuo</a:t>
            </a:r>
            <a:r>
              <a:rPr lang="en-US" altLang="ja-JP" sz="1050" dirty="0"/>
              <a:t>, Yang Zhang, and Chris Harrison. </a:t>
            </a:r>
            <a:r>
              <a:rPr lang="en-US" altLang="ja-JP" sz="1050" dirty="0" err="1"/>
              <a:t>Lumiwatch</a:t>
            </a:r>
            <a:r>
              <a:rPr lang="en-US" altLang="ja-JP" sz="1050" dirty="0"/>
              <a:t>: On-arm projected graphics and touch input. In Proceedings of the 2018 CHI Conference on Human Factors in Computing Systems, CHI ’18, pp. 95:1–95:11, New York, NY, USA, 2018. ACM.</a:t>
            </a:r>
          </a:p>
          <a:p>
            <a:endParaRPr kumimoji="1" lang="ja-JP" altLang="en-US" sz="1050"/>
          </a:p>
        </p:txBody>
      </p:sp>
      <p:sp>
        <p:nvSpPr>
          <p:cNvPr id="55" name="台形 54">
            <a:extLst>
              <a:ext uri="{FF2B5EF4-FFF2-40B4-BE49-F238E27FC236}">
                <a16:creationId xmlns:a16="http://schemas.microsoft.com/office/drawing/2014/main" id="{929A477E-3C66-5840-959E-0A9983AA2AF7}"/>
              </a:ext>
            </a:extLst>
          </p:cNvPr>
          <p:cNvSpPr/>
          <p:nvPr/>
        </p:nvSpPr>
        <p:spPr>
          <a:xfrm>
            <a:off x="773358" y="5404145"/>
            <a:ext cx="7292038" cy="729967"/>
          </a:xfrm>
          <a:prstGeom prst="trapezoi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8" name="フリーフォーム 97">
            <a:extLst>
              <a:ext uri="{FF2B5EF4-FFF2-40B4-BE49-F238E27FC236}">
                <a16:creationId xmlns:a16="http://schemas.microsoft.com/office/drawing/2014/main" id="{AF3C173E-EC2F-264C-A734-A98DD12B2594}"/>
              </a:ext>
            </a:extLst>
          </p:cNvPr>
          <p:cNvSpPr/>
          <p:nvPr/>
        </p:nvSpPr>
        <p:spPr>
          <a:xfrm rot="21409001">
            <a:off x="3349679" y="4913343"/>
            <a:ext cx="1556194" cy="1316444"/>
          </a:xfrm>
          <a:custGeom>
            <a:avLst/>
            <a:gdLst>
              <a:gd name="connsiteX0" fmla="*/ 0 w 2592729"/>
              <a:gd name="connsiteY0" fmla="*/ 1863524 h 1956122"/>
              <a:gd name="connsiteX1" fmla="*/ 787078 w 2592729"/>
              <a:gd name="connsiteY1" fmla="*/ 0 h 1956122"/>
              <a:gd name="connsiteX2" fmla="*/ 1747777 w 2592729"/>
              <a:gd name="connsiteY2" fmla="*/ 46299 h 1956122"/>
              <a:gd name="connsiteX3" fmla="*/ 2592729 w 2592729"/>
              <a:gd name="connsiteY3" fmla="*/ 1956122 h 1956122"/>
              <a:gd name="connsiteX0" fmla="*/ 0 w 2592729"/>
              <a:gd name="connsiteY0" fmla="*/ 1987513 h 2080111"/>
              <a:gd name="connsiteX1" fmla="*/ 787078 w 2592729"/>
              <a:gd name="connsiteY1" fmla="*/ 123989 h 2080111"/>
              <a:gd name="connsiteX2" fmla="*/ 1747777 w 2592729"/>
              <a:gd name="connsiteY2" fmla="*/ 170288 h 2080111"/>
              <a:gd name="connsiteX3" fmla="*/ 2592729 w 2592729"/>
              <a:gd name="connsiteY3" fmla="*/ 2080111 h 2080111"/>
              <a:gd name="connsiteX0" fmla="*/ 0 w 2592729"/>
              <a:gd name="connsiteY0" fmla="*/ 2105858 h 2198456"/>
              <a:gd name="connsiteX1" fmla="*/ 787078 w 2592729"/>
              <a:gd name="connsiteY1" fmla="*/ 242334 h 2198456"/>
              <a:gd name="connsiteX2" fmla="*/ 1747777 w 2592729"/>
              <a:gd name="connsiteY2" fmla="*/ 288633 h 2198456"/>
              <a:gd name="connsiteX3" fmla="*/ 2592729 w 2592729"/>
              <a:gd name="connsiteY3" fmla="*/ 2198456 h 2198456"/>
              <a:gd name="connsiteX0" fmla="*/ 0 w 2592729"/>
              <a:gd name="connsiteY0" fmla="*/ 2340214 h 2432812"/>
              <a:gd name="connsiteX1" fmla="*/ 787078 w 2592729"/>
              <a:gd name="connsiteY1" fmla="*/ 476690 h 2432812"/>
              <a:gd name="connsiteX2" fmla="*/ 1747777 w 2592729"/>
              <a:gd name="connsiteY2" fmla="*/ 522989 h 2432812"/>
              <a:gd name="connsiteX3" fmla="*/ 2592729 w 2592729"/>
              <a:gd name="connsiteY3" fmla="*/ 2432812 h 2432812"/>
              <a:gd name="connsiteX0" fmla="*/ 0 w 2592729"/>
              <a:gd name="connsiteY0" fmla="*/ 2440438 h 2533036"/>
              <a:gd name="connsiteX1" fmla="*/ 787078 w 2592729"/>
              <a:gd name="connsiteY1" fmla="*/ 576914 h 2533036"/>
              <a:gd name="connsiteX2" fmla="*/ 1747777 w 2592729"/>
              <a:gd name="connsiteY2" fmla="*/ 623213 h 2533036"/>
              <a:gd name="connsiteX3" fmla="*/ 2592729 w 2592729"/>
              <a:gd name="connsiteY3" fmla="*/ 2533036 h 2533036"/>
              <a:gd name="connsiteX0" fmla="*/ 0 w 2592729"/>
              <a:gd name="connsiteY0" fmla="*/ 2411658 h 2504256"/>
              <a:gd name="connsiteX1" fmla="*/ 787078 w 2592729"/>
              <a:gd name="connsiteY1" fmla="*/ 548134 h 2504256"/>
              <a:gd name="connsiteX2" fmla="*/ 2071869 w 2592729"/>
              <a:gd name="connsiteY2" fmla="*/ 663881 h 2504256"/>
              <a:gd name="connsiteX3" fmla="*/ 2592729 w 2592729"/>
              <a:gd name="connsiteY3" fmla="*/ 2504256 h 2504256"/>
              <a:gd name="connsiteX0" fmla="*/ 0 w 2592729"/>
              <a:gd name="connsiteY0" fmla="*/ 2240735 h 2333333"/>
              <a:gd name="connsiteX1" fmla="*/ 775503 w 2592729"/>
              <a:gd name="connsiteY1" fmla="*/ 701302 h 2333333"/>
              <a:gd name="connsiteX2" fmla="*/ 2071869 w 2592729"/>
              <a:gd name="connsiteY2" fmla="*/ 492958 h 2333333"/>
              <a:gd name="connsiteX3" fmla="*/ 2592729 w 2592729"/>
              <a:gd name="connsiteY3" fmla="*/ 2333333 h 2333333"/>
              <a:gd name="connsiteX0" fmla="*/ 0 w 2592729"/>
              <a:gd name="connsiteY0" fmla="*/ 2105481 h 2198079"/>
              <a:gd name="connsiteX1" fmla="*/ 775503 w 2592729"/>
              <a:gd name="connsiteY1" fmla="*/ 566048 h 2198079"/>
              <a:gd name="connsiteX2" fmla="*/ 2071869 w 2592729"/>
              <a:gd name="connsiteY2" fmla="*/ 357704 h 2198079"/>
              <a:gd name="connsiteX3" fmla="*/ 2592729 w 2592729"/>
              <a:gd name="connsiteY3" fmla="*/ 2198079 h 2198079"/>
              <a:gd name="connsiteX0" fmla="*/ 0 w 2592729"/>
              <a:gd name="connsiteY0" fmla="*/ 2010375 h 2102973"/>
              <a:gd name="connsiteX1" fmla="*/ 775503 w 2592729"/>
              <a:gd name="connsiteY1" fmla="*/ 470942 h 2102973"/>
              <a:gd name="connsiteX2" fmla="*/ 2326512 w 2592729"/>
              <a:gd name="connsiteY2" fmla="*/ 505666 h 2102973"/>
              <a:gd name="connsiteX3" fmla="*/ 2592729 w 2592729"/>
              <a:gd name="connsiteY3" fmla="*/ 2102973 h 2102973"/>
              <a:gd name="connsiteX0" fmla="*/ 0 w 2592729"/>
              <a:gd name="connsiteY0" fmla="*/ 2030020 h 2122618"/>
              <a:gd name="connsiteX1" fmla="*/ 775503 w 2592729"/>
              <a:gd name="connsiteY1" fmla="*/ 490587 h 2122618"/>
              <a:gd name="connsiteX2" fmla="*/ 2326512 w 2592729"/>
              <a:gd name="connsiteY2" fmla="*/ 525311 h 2122618"/>
              <a:gd name="connsiteX3" fmla="*/ 2592729 w 2592729"/>
              <a:gd name="connsiteY3" fmla="*/ 2122618 h 2122618"/>
              <a:gd name="connsiteX0" fmla="*/ 0 w 2731625"/>
              <a:gd name="connsiteY0" fmla="*/ 2030020 h 2030020"/>
              <a:gd name="connsiteX1" fmla="*/ 775503 w 2731625"/>
              <a:gd name="connsiteY1" fmla="*/ 490587 h 2030020"/>
              <a:gd name="connsiteX2" fmla="*/ 2326512 w 2731625"/>
              <a:gd name="connsiteY2" fmla="*/ 525311 h 2030020"/>
              <a:gd name="connsiteX3" fmla="*/ 2731625 w 2731625"/>
              <a:gd name="connsiteY3" fmla="*/ 2030020 h 2030020"/>
              <a:gd name="connsiteX0" fmla="*/ 0 w 2731625"/>
              <a:gd name="connsiteY0" fmla="*/ 2069383 h 2069383"/>
              <a:gd name="connsiteX1" fmla="*/ 775503 w 2731625"/>
              <a:gd name="connsiteY1" fmla="*/ 529950 h 2069383"/>
              <a:gd name="connsiteX2" fmla="*/ 1909824 w 2731625"/>
              <a:gd name="connsiteY2" fmla="*/ 460502 h 2069383"/>
              <a:gd name="connsiteX3" fmla="*/ 2731625 w 2731625"/>
              <a:gd name="connsiteY3" fmla="*/ 2069383 h 2069383"/>
              <a:gd name="connsiteX0" fmla="*/ 0 w 2176040"/>
              <a:gd name="connsiteY0" fmla="*/ 2069383 h 2138831"/>
              <a:gd name="connsiteX1" fmla="*/ 775503 w 2176040"/>
              <a:gd name="connsiteY1" fmla="*/ 529950 h 2138831"/>
              <a:gd name="connsiteX2" fmla="*/ 1909824 w 2176040"/>
              <a:gd name="connsiteY2" fmla="*/ 460502 h 2138831"/>
              <a:gd name="connsiteX3" fmla="*/ 2176040 w 2176040"/>
              <a:gd name="connsiteY3" fmla="*/ 2138831 h 2138831"/>
              <a:gd name="connsiteX0" fmla="*/ 0 w 2176040"/>
              <a:gd name="connsiteY0" fmla="*/ 2065689 h 2135137"/>
              <a:gd name="connsiteX1" fmla="*/ 775503 w 2176040"/>
              <a:gd name="connsiteY1" fmla="*/ 526256 h 2135137"/>
              <a:gd name="connsiteX2" fmla="*/ 1909824 w 2176040"/>
              <a:gd name="connsiteY2" fmla="*/ 456808 h 2135137"/>
              <a:gd name="connsiteX3" fmla="*/ 2176040 w 2176040"/>
              <a:gd name="connsiteY3" fmla="*/ 2135137 h 2135137"/>
              <a:gd name="connsiteX0" fmla="*/ 0 w 1886673"/>
              <a:gd name="connsiteY0" fmla="*/ 2100413 h 2135137"/>
              <a:gd name="connsiteX1" fmla="*/ 486136 w 1886673"/>
              <a:gd name="connsiteY1" fmla="*/ 526256 h 2135137"/>
              <a:gd name="connsiteX2" fmla="*/ 1620457 w 1886673"/>
              <a:gd name="connsiteY2" fmla="*/ 456808 h 2135137"/>
              <a:gd name="connsiteX3" fmla="*/ 1886673 w 1886673"/>
              <a:gd name="connsiteY3" fmla="*/ 2135137 h 2135137"/>
              <a:gd name="connsiteX0" fmla="*/ 0 w 1886673"/>
              <a:gd name="connsiteY0" fmla="*/ 2053394 h 2088118"/>
              <a:gd name="connsiteX1" fmla="*/ 486136 w 1886673"/>
              <a:gd name="connsiteY1" fmla="*/ 479237 h 2088118"/>
              <a:gd name="connsiteX2" fmla="*/ 1655181 w 1886673"/>
              <a:gd name="connsiteY2" fmla="*/ 537111 h 2088118"/>
              <a:gd name="connsiteX3" fmla="*/ 1886673 w 1886673"/>
              <a:gd name="connsiteY3" fmla="*/ 2088118 h 2088118"/>
              <a:gd name="connsiteX0" fmla="*/ 0 w 1886673"/>
              <a:gd name="connsiteY0" fmla="*/ 1987136 h 2021860"/>
              <a:gd name="connsiteX1" fmla="*/ 486136 w 1886673"/>
              <a:gd name="connsiteY1" fmla="*/ 517151 h 2021860"/>
              <a:gd name="connsiteX2" fmla="*/ 1655181 w 1886673"/>
              <a:gd name="connsiteY2" fmla="*/ 470853 h 2021860"/>
              <a:gd name="connsiteX3" fmla="*/ 1886673 w 1886673"/>
              <a:gd name="connsiteY3" fmla="*/ 2021860 h 2021860"/>
              <a:gd name="connsiteX0" fmla="*/ 0 w 1886673"/>
              <a:gd name="connsiteY0" fmla="*/ 1992020 h 2026744"/>
              <a:gd name="connsiteX1" fmla="*/ 486136 w 1886673"/>
              <a:gd name="connsiteY1" fmla="*/ 522035 h 2026744"/>
              <a:gd name="connsiteX2" fmla="*/ 1655181 w 1886673"/>
              <a:gd name="connsiteY2" fmla="*/ 475737 h 2026744"/>
              <a:gd name="connsiteX3" fmla="*/ 1886673 w 1886673"/>
              <a:gd name="connsiteY3" fmla="*/ 2026744 h 2026744"/>
              <a:gd name="connsiteX0" fmla="*/ 0 w 1886673"/>
              <a:gd name="connsiteY0" fmla="*/ 2183911 h 2218635"/>
              <a:gd name="connsiteX1" fmla="*/ 486136 w 1886673"/>
              <a:gd name="connsiteY1" fmla="*/ 713926 h 2218635"/>
              <a:gd name="connsiteX2" fmla="*/ 1655181 w 1886673"/>
              <a:gd name="connsiteY2" fmla="*/ 667628 h 2218635"/>
              <a:gd name="connsiteX3" fmla="*/ 1886673 w 1886673"/>
              <a:gd name="connsiteY3" fmla="*/ 2218635 h 2218635"/>
            </a:gdLst>
            <a:ahLst/>
            <a:cxnLst>
              <a:cxn ang="0">
                <a:pos x="connsiteX0" y="connsiteY0"/>
              </a:cxn>
              <a:cxn ang="0">
                <a:pos x="connsiteX1" y="connsiteY1"/>
              </a:cxn>
              <a:cxn ang="0">
                <a:pos x="connsiteX2" y="connsiteY2"/>
              </a:cxn>
              <a:cxn ang="0">
                <a:pos x="connsiteX3" y="connsiteY3"/>
              </a:cxn>
            </a:cxnLst>
            <a:rect l="l" t="t" r="r" b="b"/>
            <a:pathLst>
              <a:path w="1886673" h="2218635">
                <a:moveTo>
                  <a:pt x="0" y="2183911"/>
                </a:moveTo>
                <a:lnTo>
                  <a:pt x="486136" y="713926"/>
                </a:lnTo>
                <a:cubicBezTo>
                  <a:pt x="817943" y="-196615"/>
                  <a:pt x="1485419" y="-262206"/>
                  <a:pt x="1655181" y="667628"/>
                </a:cubicBezTo>
                <a:lnTo>
                  <a:pt x="1886673" y="2218635"/>
                </a:lnTo>
              </a:path>
            </a:pathLst>
          </a:cu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円/楕円 55">
            <a:extLst>
              <a:ext uri="{FF2B5EF4-FFF2-40B4-BE49-F238E27FC236}">
                <a16:creationId xmlns:a16="http://schemas.microsoft.com/office/drawing/2014/main" id="{3869084D-EF0A-B34D-937B-9A6368E6E3B1}"/>
              </a:ext>
            </a:extLst>
          </p:cNvPr>
          <p:cNvSpPr/>
          <p:nvPr/>
        </p:nvSpPr>
        <p:spPr>
          <a:xfrm>
            <a:off x="3965221" y="4980618"/>
            <a:ext cx="597399" cy="5602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膝</a:t>
            </a:r>
          </a:p>
        </p:txBody>
      </p:sp>
      <p:sp>
        <p:nvSpPr>
          <p:cNvPr id="58" name="正方形/長方形 57">
            <a:extLst>
              <a:ext uri="{FF2B5EF4-FFF2-40B4-BE49-F238E27FC236}">
                <a16:creationId xmlns:a16="http://schemas.microsoft.com/office/drawing/2014/main" id="{40B4330F-6C2F-FA44-B590-3C02C1FC824B}"/>
              </a:ext>
            </a:extLst>
          </p:cNvPr>
          <p:cNvSpPr/>
          <p:nvPr/>
        </p:nvSpPr>
        <p:spPr>
          <a:xfrm>
            <a:off x="1971331" y="4206296"/>
            <a:ext cx="4896092" cy="22254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9" name="直線矢印コネクタ 58">
            <a:extLst>
              <a:ext uri="{FF2B5EF4-FFF2-40B4-BE49-F238E27FC236}">
                <a16:creationId xmlns:a16="http://schemas.microsoft.com/office/drawing/2014/main" id="{D178C58D-C270-A843-A7CE-5673CFE9F82B}"/>
              </a:ext>
            </a:extLst>
          </p:cNvPr>
          <p:cNvCxnSpPr>
            <a:cxnSpLocks/>
          </p:cNvCxnSpPr>
          <p:nvPr/>
        </p:nvCxnSpPr>
        <p:spPr>
          <a:xfrm>
            <a:off x="2659682" y="4225248"/>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直線矢印コネクタ 59">
            <a:extLst>
              <a:ext uri="{FF2B5EF4-FFF2-40B4-BE49-F238E27FC236}">
                <a16:creationId xmlns:a16="http://schemas.microsoft.com/office/drawing/2014/main" id="{CFE6ABF8-771F-8D48-BD09-F3E825565461}"/>
              </a:ext>
            </a:extLst>
          </p:cNvPr>
          <p:cNvCxnSpPr>
            <a:cxnSpLocks/>
          </p:cNvCxnSpPr>
          <p:nvPr/>
        </p:nvCxnSpPr>
        <p:spPr>
          <a:xfrm>
            <a:off x="2195703" y="4223689"/>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直線矢印コネクタ 60">
            <a:extLst>
              <a:ext uri="{FF2B5EF4-FFF2-40B4-BE49-F238E27FC236}">
                <a16:creationId xmlns:a16="http://schemas.microsoft.com/office/drawing/2014/main" id="{395101A3-9AB5-4D4D-8FA1-AD49E1143CCC}"/>
              </a:ext>
            </a:extLst>
          </p:cNvPr>
          <p:cNvCxnSpPr>
            <a:cxnSpLocks/>
          </p:cNvCxnSpPr>
          <p:nvPr/>
        </p:nvCxnSpPr>
        <p:spPr>
          <a:xfrm>
            <a:off x="3180542" y="4425104"/>
            <a:ext cx="0" cy="117896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直線矢印コネクタ 61">
            <a:extLst>
              <a:ext uri="{FF2B5EF4-FFF2-40B4-BE49-F238E27FC236}">
                <a16:creationId xmlns:a16="http://schemas.microsoft.com/office/drawing/2014/main" id="{B73DD878-FFBF-7640-B103-CD18995CA426}"/>
              </a:ext>
            </a:extLst>
          </p:cNvPr>
          <p:cNvCxnSpPr>
            <a:cxnSpLocks/>
          </p:cNvCxnSpPr>
          <p:nvPr/>
        </p:nvCxnSpPr>
        <p:spPr>
          <a:xfrm>
            <a:off x="3688884" y="4450523"/>
            <a:ext cx="0" cy="70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3" name="直線矢印コネクタ 62">
            <a:extLst>
              <a:ext uri="{FF2B5EF4-FFF2-40B4-BE49-F238E27FC236}">
                <a16:creationId xmlns:a16="http://schemas.microsoft.com/office/drawing/2014/main" id="{174B0371-3AD3-AA4E-8DF3-7ABCA168841D}"/>
              </a:ext>
            </a:extLst>
          </p:cNvPr>
          <p:cNvCxnSpPr>
            <a:cxnSpLocks/>
          </p:cNvCxnSpPr>
          <p:nvPr/>
        </p:nvCxnSpPr>
        <p:spPr>
          <a:xfrm>
            <a:off x="4219700" y="4425104"/>
            <a:ext cx="0" cy="4243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直線矢印コネクタ 63">
            <a:extLst>
              <a:ext uri="{FF2B5EF4-FFF2-40B4-BE49-F238E27FC236}">
                <a16:creationId xmlns:a16="http://schemas.microsoft.com/office/drawing/2014/main" id="{C05251BC-E56E-EF4C-AE86-5E58CDD653B0}"/>
              </a:ext>
            </a:extLst>
          </p:cNvPr>
          <p:cNvCxnSpPr>
            <a:cxnSpLocks/>
            <a:stCxn id="91" idx="2"/>
          </p:cNvCxnSpPr>
          <p:nvPr/>
        </p:nvCxnSpPr>
        <p:spPr>
          <a:xfrm>
            <a:off x="4699321" y="4428841"/>
            <a:ext cx="13402" cy="68849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矢印コネクタ 66">
            <a:extLst>
              <a:ext uri="{FF2B5EF4-FFF2-40B4-BE49-F238E27FC236}">
                <a16:creationId xmlns:a16="http://schemas.microsoft.com/office/drawing/2014/main" id="{D5C2AD9A-A1DC-C141-B811-E7669230679B}"/>
              </a:ext>
            </a:extLst>
          </p:cNvPr>
          <p:cNvCxnSpPr>
            <a:cxnSpLocks/>
          </p:cNvCxnSpPr>
          <p:nvPr/>
        </p:nvCxnSpPr>
        <p:spPr>
          <a:xfrm>
            <a:off x="5202561" y="4294782"/>
            <a:ext cx="0" cy="11093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線矢印コネクタ 68">
            <a:extLst>
              <a:ext uri="{FF2B5EF4-FFF2-40B4-BE49-F238E27FC236}">
                <a16:creationId xmlns:a16="http://schemas.microsoft.com/office/drawing/2014/main" id="{209C9BF4-1849-E44D-B209-A26A4F75A706}"/>
              </a:ext>
            </a:extLst>
          </p:cNvPr>
          <p:cNvCxnSpPr>
            <a:cxnSpLocks/>
          </p:cNvCxnSpPr>
          <p:nvPr/>
        </p:nvCxnSpPr>
        <p:spPr>
          <a:xfrm>
            <a:off x="5681339" y="4212115"/>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0" name="直線矢印コネクタ 69">
            <a:extLst>
              <a:ext uri="{FF2B5EF4-FFF2-40B4-BE49-F238E27FC236}">
                <a16:creationId xmlns:a16="http://schemas.microsoft.com/office/drawing/2014/main" id="{2F83950C-6774-E94A-995C-A0F01AE9B83C}"/>
              </a:ext>
            </a:extLst>
          </p:cNvPr>
          <p:cNvCxnSpPr>
            <a:cxnSpLocks/>
          </p:cNvCxnSpPr>
          <p:nvPr/>
        </p:nvCxnSpPr>
        <p:spPr>
          <a:xfrm>
            <a:off x="6201205" y="4223689"/>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矢印コネクタ 70">
            <a:extLst>
              <a:ext uri="{FF2B5EF4-FFF2-40B4-BE49-F238E27FC236}">
                <a16:creationId xmlns:a16="http://schemas.microsoft.com/office/drawing/2014/main" id="{810F36A5-8D6C-7F47-918D-99803EBF37EF}"/>
              </a:ext>
            </a:extLst>
          </p:cNvPr>
          <p:cNvCxnSpPr>
            <a:cxnSpLocks/>
            <a:stCxn id="95" idx="2"/>
          </p:cNvCxnSpPr>
          <p:nvPr/>
        </p:nvCxnSpPr>
        <p:spPr>
          <a:xfrm>
            <a:off x="6670751" y="4425655"/>
            <a:ext cx="19415" cy="11820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正方形/長方形 71">
            <a:extLst>
              <a:ext uri="{FF2B5EF4-FFF2-40B4-BE49-F238E27FC236}">
                <a16:creationId xmlns:a16="http://schemas.microsoft.com/office/drawing/2014/main" id="{CD2C811D-F53F-1648-951F-C21F582EC6DC}"/>
              </a:ext>
            </a:extLst>
          </p:cNvPr>
          <p:cNvSpPr/>
          <p:nvPr/>
        </p:nvSpPr>
        <p:spPr>
          <a:xfrm>
            <a:off x="2079956" y="4212114"/>
            <a:ext cx="231494" cy="2129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0</a:t>
            </a:r>
            <a:endParaRPr kumimoji="1" lang="ja-JP" altLang="en-US"/>
          </a:p>
        </p:txBody>
      </p:sp>
      <p:sp>
        <p:nvSpPr>
          <p:cNvPr id="73" name="正方形/長方形 72">
            <a:extLst>
              <a:ext uri="{FF2B5EF4-FFF2-40B4-BE49-F238E27FC236}">
                <a16:creationId xmlns:a16="http://schemas.microsoft.com/office/drawing/2014/main" id="{EF68AC38-0EF3-2647-AFBC-67BD9799B3A4}"/>
              </a:ext>
            </a:extLst>
          </p:cNvPr>
          <p:cNvSpPr/>
          <p:nvPr/>
        </p:nvSpPr>
        <p:spPr>
          <a:xfrm>
            <a:off x="2543935" y="4212117"/>
            <a:ext cx="231494" cy="212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a:p>
        </p:txBody>
      </p:sp>
      <p:sp>
        <p:nvSpPr>
          <p:cNvPr id="75" name="正方形/長方形 74">
            <a:extLst>
              <a:ext uri="{FF2B5EF4-FFF2-40B4-BE49-F238E27FC236}">
                <a16:creationId xmlns:a16="http://schemas.microsoft.com/office/drawing/2014/main" id="{ADCAAC50-EC5C-0B44-8CA9-B56C0A051E8F}"/>
              </a:ext>
            </a:extLst>
          </p:cNvPr>
          <p:cNvSpPr/>
          <p:nvPr/>
        </p:nvSpPr>
        <p:spPr>
          <a:xfrm>
            <a:off x="3064795" y="4223689"/>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a:p>
        </p:txBody>
      </p:sp>
      <p:sp>
        <p:nvSpPr>
          <p:cNvPr id="76" name="正方形/長方形 75">
            <a:extLst>
              <a:ext uri="{FF2B5EF4-FFF2-40B4-BE49-F238E27FC236}">
                <a16:creationId xmlns:a16="http://schemas.microsoft.com/office/drawing/2014/main" id="{ECA1157B-A749-2341-A27D-F1FF2614B4D0}"/>
              </a:ext>
            </a:extLst>
          </p:cNvPr>
          <p:cNvSpPr/>
          <p:nvPr/>
        </p:nvSpPr>
        <p:spPr>
          <a:xfrm>
            <a:off x="3573137" y="4212238"/>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a:t>3</a:t>
            </a:r>
            <a:endParaRPr kumimoji="1" lang="ja-JP" altLang="en-US"/>
          </a:p>
        </p:txBody>
      </p:sp>
      <p:sp>
        <p:nvSpPr>
          <p:cNvPr id="77" name="正方形/長方形 76">
            <a:extLst>
              <a:ext uri="{FF2B5EF4-FFF2-40B4-BE49-F238E27FC236}">
                <a16:creationId xmlns:a16="http://schemas.microsoft.com/office/drawing/2014/main" id="{DDC02F38-EB84-024C-A147-736E9F3A39B4}"/>
              </a:ext>
            </a:extLst>
          </p:cNvPr>
          <p:cNvSpPr/>
          <p:nvPr/>
        </p:nvSpPr>
        <p:spPr>
          <a:xfrm>
            <a:off x="4099266" y="4214717"/>
            <a:ext cx="231494" cy="2193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a:p>
        </p:txBody>
      </p:sp>
      <p:sp>
        <p:nvSpPr>
          <p:cNvPr id="91" name="正方形/長方形 90">
            <a:extLst>
              <a:ext uri="{FF2B5EF4-FFF2-40B4-BE49-F238E27FC236}">
                <a16:creationId xmlns:a16="http://schemas.microsoft.com/office/drawing/2014/main" id="{DDE24640-3D38-E145-A67B-21F4A656AA4A}"/>
              </a:ext>
            </a:extLst>
          </p:cNvPr>
          <p:cNvSpPr/>
          <p:nvPr/>
        </p:nvSpPr>
        <p:spPr>
          <a:xfrm>
            <a:off x="4583574" y="4203109"/>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5</a:t>
            </a:r>
            <a:endParaRPr kumimoji="1" lang="ja-JP" altLang="en-US"/>
          </a:p>
        </p:txBody>
      </p:sp>
      <p:sp>
        <p:nvSpPr>
          <p:cNvPr id="92" name="正方形/長方形 91">
            <a:extLst>
              <a:ext uri="{FF2B5EF4-FFF2-40B4-BE49-F238E27FC236}">
                <a16:creationId xmlns:a16="http://schemas.microsoft.com/office/drawing/2014/main" id="{35138135-2300-2649-9FD0-711E7EB6A41F}"/>
              </a:ext>
            </a:extLst>
          </p:cNvPr>
          <p:cNvSpPr/>
          <p:nvPr/>
        </p:nvSpPr>
        <p:spPr>
          <a:xfrm>
            <a:off x="5067882" y="4204691"/>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6</a:t>
            </a:r>
            <a:endParaRPr kumimoji="1" lang="ja-JP" altLang="en-US"/>
          </a:p>
        </p:txBody>
      </p:sp>
      <p:sp>
        <p:nvSpPr>
          <p:cNvPr id="93" name="正方形/長方形 92">
            <a:extLst>
              <a:ext uri="{FF2B5EF4-FFF2-40B4-BE49-F238E27FC236}">
                <a16:creationId xmlns:a16="http://schemas.microsoft.com/office/drawing/2014/main" id="{98BDBD68-9699-EA4B-90DE-9C4884A256A6}"/>
              </a:ext>
            </a:extLst>
          </p:cNvPr>
          <p:cNvSpPr/>
          <p:nvPr/>
        </p:nvSpPr>
        <p:spPr>
          <a:xfrm>
            <a:off x="5565592" y="420568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7</a:t>
            </a:r>
            <a:endParaRPr kumimoji="1" lang="ja-JP" altLang="en-US"/>
          </a:p>
        </p:txBody>
      </p:sp>
      <p:sp>
        <p:nvSpPr>
          <p:cNvPr id="94" name="正方形/長方形 93">
            <a:extLst>
              <a:ext uri="{FF2B5EF4-FFF2-40B4-BE49-F238E27FC236}">
                <a16:creationId xmlns:a16="http://schemas.microsoft.com/office/drawing/2014/main" id="{2A5EB270-57C2-EE43-83DD-BF6B036676AB}"/>
              </a:ext>
            </a:extLst>
          </p:cNvPr>
          <p:cNvSpPr/>
          <p:nvPr/>
        </p:nvSpPr>
        <p:spPr>
          <a:xfrm>
            <a:off x="6089991" y="4210270"/>
            <a:ext cx="231494" cy="2193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8</a:t>
            </a:r>
            <a:endParaRPr kumimoji="1" lang="ja-JP" altLang="en-US"/>
          </a:p>
        </p:txBody>
      </p:sp>
      <p:sp>
        <p:nvSpPr>
          <p:cNvPr id="95" name="正方形/長方形 94">
            <a:extLst>
              <a:ext uri="{FF2B5EF4-FFF2-40B4-BE49-F238E27FC236}">
                <a16:creationId xmlns:a16="http://schemas.microsoft.com/office/drawing/2014/main" id="{B07598FB-BED4-8F42-96D8-ECC17E305676}"/>
              </a:ext>
            </a:extLst>
          </p:cNvPr>
          <p:cNvSpPr/>
          <p:nvPr/>
        </p:nvSpPr>
        <p:spPr>
          <a:xfrm>
            <a:off x="6555004" y="4206296"/>
            <a:ext cx="231494" cy="2193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9</a:t>
            </a:r>
            <a:endParaRPr kumimoji="1" lang="ja-JP" altLang="en-US"/>
          </a:p>
        </p:txBody>
      </p:sp>
      <p:sp>
        <p:nvSpPr>
          <p:cNvPr id="96" name="テキスト ボックス 95">
            <a:extLst>
              <a:ext uri="{FF2B5EF4-FFF2-40B4-BE49-F238E27FC236}">
                <a16:creationId xmlns:a16="http://schemas.microsoft.com/office/drawing/2014/main" id="{03CE8E88-A1CB-2A4A-9282-22E7FDADE117}"/>
              </a:ext>
            </a:extLst>
          </p:cNvPr>
          <p:cNvSpPr txBox="1"/>
          <p:nvPr/>
        </p:nvSpPr>
        <p:spPr>
          <a:xfrm>
            <a:off x="7424266" y="5498464"/>
            <a:ext cx="562275" cy="369332"/>
          </a:xfrm>
          <a:prstGeom prst="rect">
            <a:avLst/>
          </a:prstGeom>
          <a:noFill/>
        </p:spPr>
        <p:txBody>
          <a:bodyPr wrap="square" rtlCol="0">
            <a:spAutoFit/>
          </a:bodyPr>
          <a:lstStyle/>
          <a:p>
            <a:r>
              <a:rPr kumimoji="1" lang="ja-JP" altLang="en-US"/>
              <a:t>床</a:t>
            </a:r>
          </a:p>
        </p:txBody>
      </p:sp>
    </p:spTree>
    <p:extLst>
      <p:ext uri="{BB962C8B-B14F-4D97-AF65-F5344CB8AC3E}">
        <p14:creationId xmlns:p14="http://schemas.microsoft.com/office/powerpoint/2010/main" val="4212682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4929E24-1295-014B-B6CA-52CC63E749DB}"/>
              </a:ext>
            </a:extLst>
          </p:cNvPr>
          <p:cNvSpPr>
            <a:spLocks noGrp="1"/>
          </p:cNvSpPr>
          <p:nvPr>
            <p:ph type="title"/>
          </p:nvPr>
        </p:nvSpPr>
        <p:spPr/>
        <p:txBody>
          <a:bodyPr/>
          <a:lstStyle/>
          <a:p>
            <a:r>
              <a:rPr kumimoji="1" lang="ja-JP" altLang="en-US"/>
              <a:t>カーソル座標への変換</a:t>
            </a:r>
          </a:p>
        </p:txBody>
      </p:sp>
      <p:sp>
        <p:nvSpPr>
          <p:cNvPr id="3" name="コンテンツ プレースホルダー 2">
            <a:extLst>
              <a:ext uri="{FF2B5EF4-FFF2-40B4-BE49-F238E27FC236}">
                <a16:creationId xmlns:a16="http://schemas.microsoft.com/office/drawing/2014/main" id="{408F9CE0-E24A-684D-87D5-143142C9B4D3}"/>
              </a:ext>
            </a:extLst>
          </p:cNvPr>
          <p:cNvSpPr>
            <a:spLocks noGrp="1"/>
          </p:cNvSpPr>
          <p:nvPr>
            <p:ph idx="1"/>
          </p:nvPr>
        </p:nvSpPr>
        <p:spPr>
          <a:xfrm>
            <a:off x="549887" y="1142580"/>
            <a:ext cx="8021632" cy="3205246"/>
          </a:xfrm>
        </p:spPr>
        <p:txBody>
          <a:bodyPr>
            <a:normAutofit/>
          </a:bodyPr>
          <a:lstStyle/>
          <a:p>
            <a:r>
              <a:rPr lang="ja-JP" altLang="en-US"/>
              <a:t>操作開始前にキャリブレーションを行う</a:t>
            </a:r>
            <a:endParaRPr lang="en-US" altLang="ja-JP" dirty="0"/>
          </a:p>
          <a:p>
            <a:pPr lvl="1"/>
            <a:r>
              <a:rPr lang="ja-JP" altLang="en-US"/>
              <a:t>画面の上下左右と中心の</a:t>
            </a:r>
            <a:r>
              <a:rPr lang="en-US" altLang="ja-JP" dirty="0"/>
              <a:t>5</a:t>
            </a:r>
            <a:r>
              <a:rPr lang="ja-JP" altLang="en-US"/>
              <a:t>点で膝の位置を記録</a:t>
            </a:r>
            <a:endParaRPr lang="en-US" altLang="ja-JP" dirty="0"/>
          </a:p>
          <a:p>
            <a:pPr lvl="2"/>
            <a:r>
              <a:rPr lang="ja-JP" altLang="en-US"/>
              <a:t>中心位置をユーザが意図した位置で決定できる</a:t>
            </a:r>
            <a:endParaRPr lang="en-US" altLang="ja-JP" dirty="0"/>
          </a:p>
          <a:p>
            <a:r>
              <a:rPr lang="ja-JP" altLang="en-US"/>
              <a:t>キャリブレーションの記録から画面を</a:t>
            </a:r>
            <a:br>
              <a:rPr lang="en-US" altLang="ja-JP" dirty="0"/>
            </a:br>
            <a:r>
              <a:rPr lang="en-US" altLang="ja-JP" dirty="0"/>
              <a:t>4</a:t>
            </a:r>
            <a:r>
              <a:rPr lang="ja-JP" altLang="en-US"/>
              <a:t>分割し、各領域で画面の解像度に合わせて</a:t>
            </a:r>
            <a:br>
              <a:rPr lang="en-US" altLang="ja-JP" dirty="0"/>
            </a:br>
            <a:r>
              <a:rPr lang="ja-JP" altLang="en-US"/>
              <a:t>計算</a:t>
            </a:r>
            <a:endParaRPr lang="en-US" altLang="ja-JP" dirty="0"/>
          </a:p>
          <a:p>
            <a:endParaRPr lang="en-US" altLang="ja-JP" dirty="0"/>
          </a:p>
        </p:txBody>
      </p:sp>
      <p:sp>
        <p:nvSpPr>
          <p:cNvPr id="4" name="スライド番号プレースホルダー 3">
            <a:extLst>
              <a:ext uri="{FF2B5EF4-FFF2-40B4-BE49-F238E27FC236}">
                <a16:creationId xmlns:a16="http://schemas.microsoft.com/office/drawing/2014/main" id="{633D23B9-481E-3443-B4A0-A9F9C55FEBA6}"/>
              </a:ext>
            </a:extLst>
          </p:cNvPr>
          <p:cNvSpPr>
            <a:spLocks noGrp="1"/>
          </p:cNvSpPr>
          <p:nvPr>
            <p:ph type="sldNum" sz="quarter" idx="12"/>
          </p:nvPr>
        </p:nvSpPr>
        <p:spPr>
          <a:xfrm>
            <a:off x="7986541" y="6470635"/>
            <a:ext cx="584978" cy="365125"/>
          </a:xfrm>
        </p:spPr>
        <p:txBody>
          <a:bodyPr/>
          <a:lstStyle/>
          <a:p>
            <a:fld id="{6D22F896-40B5-4ADD-8801-0D06FADFA095}" type="slidenum">
              <a:rPr lang="en-US" smtClean="0"/>
              <a:pPr/>
              <a:t>11</a:t>
            </a:fld>
            <a:endParaRPr lang="en-US" dirty="0"/>
          </a:p>
        </p:txBody>
      </p:sp>
      <p:sp>
        <p:nvSpPr>
          <p:cNvPr id="52" name="正方形/長方形 51">
            <a:extLst>
              <a:ext uri="{FF2B5EF4-FFF2-40B4-BE49-F238E27FC236}">
                <a16:creationId xmlns:a16="http://schemas.microsoft.com/office/drawing/2014/main" id="{673E0BE5-3DD2-824B-BCFD-DC1794B51A72}"/>
              </a:ext>
            </a:extLst>
          </p:cNvPr>
          <p:cNvSpPr/>
          <p:nvPr/>
        </p:nvSpPr>
        <p:spPr>
          <a:xfrm>
            <a:off x="2647069" y="4799238"/>
            <a:ext cx="3125038" cy="15268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3" name="直線コネクタ 52">
            <a:extLst>
              <a:ext uri="{FF2B5EF4-FFF2-40B4-BE49-F238E27FC236}">
                <a16:creationId xmlns:a16="http://schemas.microsoft.com/office/drawing/2014/main" id="{7C355902-D134-B245-8722-3F0487FAA5D3}"/>
              </a:ext>
            </a:extLst>
          </p:cNvPr>
          <p:cNvCxnSpPr>
            <a:stCxn id="52" idx="0"/>
            <a:endCxn id="52" idx="2"/>
          </p:cNvCxnSpPr>
          <p:nvPr/>
        </p:nvCxnSpPr>
        <p:spPr>
          <a:xfrm>
            <a:off x="4209588" y="4799238"/>
            <a:ext cx="0" cy="152684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直線コネクタ 53">
            <a:extLst>
              <a:ext uri="{FF2B5EF4-FFF2-40B4-BE49-F238E27FC236}">
                <a16:creationId xmlns:a16="http://schemas.microsoft.com/office/drawing/2014/main" id="{BFB09D16-0D71-9F4A-ABE1-38EC70544BBE}"/>
              </a:ext>
            </a:extLst>
          </p:cNvPr>
          <p:cNvCxnSpPr>
            <a:cxnSpLocks/>
            <a:stCxn id="52" idx="1"/>
            <a:endCxn id="52" idx="3"/>
          </p:cNvCxnSpPr>
          <p:nvPr/>
        </p:nvCxnSpPr>
        <p:spPr>
          <a:xfrm>
            <a:off x="2647069" y="5562661"/>
            <a:ext cx="312503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55" name="テキスト ボックス 54">
                <a:extLst>
                  <a:ext uri="{FF2B5EF4-FFF2-40B4-BE49-F238E27FC236}">
                    <a16:creationId xmlns:a16="http://schemas.microsoft.com/office/drawing/2014/main" id="{3FC56F2A-3760-2946-B96D-DC4A2363D8C3}"/>
                  </a:ext>
                </a:extLst>
              </p:cNvPr>
              <p:cNvSpPr txBox="1"/>
              <p:nvPr/>
            </p:nvSpPr>
            <p:spPr>
              <a:xfrm>
                <a:off x="5772107" y="5380254"/>
                <a:ext cx="854135" cy="3945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𝐶</m:t>
                          </m:r>
                        </m:e>
                        <m:sub>
                          <m:sSub>
                            <m:sSubPr>
                              <m:ctrlPr>
                                <a:rPr lang="en-US" altLang="ja-JP" i="1">
                                  <a:latin typeface="Cambria Math" panose="02040503050406030204" pitchFamily="18" charset="0"/>
                                </a:rPr>
                              </m:ctrlPr>
                            </m:sSubPr>
                            <m:e>
                              <m:r>
                                <a:rPr lang="en-US" altLang="ja-JP" i="1">
                                  <a:latin typeface="Cambria Math" panose="02040503050406030204" pitchFamily="18" charset="0"/>
                                </a:rPr>
                                <m:t>𝑐𝑒𝑛𝑡𝑒𝑟</m:t>
                              </m:r>
                            </m:e>
                            <m:sub>
                              <m:r>
                                <a:rPr lang="en-US" altLang="ja-JP" i="1">
                                  <a:latin typeface="Cambria Math" panose="02040503050406030204" pitchFamily="18" charset="0"/>
                                </a:rPr>
                                <m:t>𝑥</m:t>
                              </m:r>
                            </m:sub>
                          </m:sSub>
                        </m:sub>
                      </m:sSub>
                    </m:oMath>
                  </m:oMathPara>
                </a14:m>
                <a:endParaRPr kumimoji="1" lang="ja-JP" altLang="en-US"/>
              </a:p>
            </p:txBody>
          </p:sp>
        </mc:Choice>
        <mc:Fallback>
          <p:sp>
            <p:nvSpPr>
              <p:cNvPr id="55" name="テキスト ボックス 54">
                <a:extLst>
                  <a:ext uri="{FF2B5EF4-FFF2-40B4-BE49-F238E27FC236}">
                    <a16:creationId xmlns:a16="http://schemas.microsoft.com/office/drawing/2014/main" id="{3FC56F2A-3760-2946-B96D-DC4A2363D8C3}"/>
                  </a:ext>
                </a:extLst>
              </p:cNvPr>
              <p:cNvSpPr txBox="1">
                <a:spLocks noRot="1" noChangeAspect="1" noMove="1" noResize="1" noEditPoints="1" noAdjustHandles="1" noChangeArrowheads="1" noChangeShapeType="1" noTextEdit="1"/>
              </p:cNvSpPr>
              <p:nvPr/>
            </p:nvSpPr>
            <p:spPr>
              <a:xfrm>
                <a:off x="5772107" y="5380254"/>
                <a:ext cx="854135" cy="394532"/>
              </a:xfrm>
              <a:prstGeom prst="rect">
                <a:avLst/>
              </a:prstGeom>
              <a:blipFill>
                <a:blip r:embed="rId2"/>
                <a:stretch>
                  <a:fillRect/>
                </a:stretch>
              </a:blipFill>
            </p:spPr>
            <p:txBody>
              <a:bodyPr/>
              <a:lstStyle/>
              <a:p>
                <a:r>
                  <a:rPr lang="ja-JP" altLang="en-US">
                    <a:noFill/>
                  </a:rPr>
                  <a:t> </a:t>
                </a:r>
              </a:p>
            </p:txBody>
          </p:sp>
        </mc:Fallback>
      </mc:AlternateContent>
      <mc:AlternateContent xmlns:mc="http://schemas.openxmlformats.org/markup-compatibility/2006">
        <mc:Choice xmlns:a14="http://schemas.microsoft.com/office/drawing/2010/main" Requires="a14">
          <p:sp>
            <p:nvSpPr>
              <p:cNvPr id="56" name="テキスト ボックス 55">
                <a:extLst>
                  <a:ext uri="{FF2B5EF4-FFF2-40B4-BE49-F238E27FC236}">
                    <a16:creationId xmlns:a16="http://schemas.microsoft.com/office/drawing/2014/main" id="{DE3A2165-1B86-744F-971E-9E70E1CE17F7}"/>
                  </a:ext>
                </a:extLst>
              </p:cNvPr>
              <p:cNvSpPr txBox="1"/>
              <p:nvPr/>
            </p:nvSpPr>
            <p:spPr>
              <a:xfrm>
                <a:off x="2362855" y="6304365"/>
                <a:ext cx="568428" cy="39158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𝐶</m:t>
                          </m:r>
                        </m:e>
                        <m:sub>
                          <m:r>
                            <a:rPr lang="en-US" altLang="ja-JP" i="1">
                              <a:latin typeface="Cambria Math" panose="02040503050406030204" pitchFamily="18" charset="0"/>
                            </a:rPr>
                            <m:t>𝑙𝑒𝑓𝑡</m:t>
                          </m:r>
                        </m:sub>
                      </m:sSub>
                    </m:oMath>
                  </m:oMathPara>
                </a14:m>
                <a:endParaRPr kumimoji="1" lang="ja-JP" altLang="en-US"/>
              </a:p>
            </p:txBody>
          </p:sp>
        </mc:Choice>
        <mc:Fallback>
          <p:sp>
            <p:nvSpPr>
              <p:cNvPr id="56" name="テキスト ボックス 55">
                <a:extLst>
                  <a:ext uri="{FF2B5EF4-FFF2-40B4-BE49-F238E27FC236}">
                    <a16:creationId xmlns:a16="http://schemas.microsoft.com/office/drawing/2014/main" id="{DE3A2165-1B86-744F-971E-9E70E1CE17F7}"/>
                  </a:ext>
                </a:extLst>
              </p:cNvPr>
              <p:cNvSpPr txBox="1">
                <a:spLocks noRot="1" noChangeAspect="1" noMove="1" noResize="1" noEditPoints="1" noAdjustHandles="1" noChangeArrowheads="1" noChangeShapeType="1" noTextEdit="1"/>
              </p:cNvSpPr>
              <p:nvPr/>
            </p:nvSpPr>
            <p:spPr>
              <a:xfrm>
                <a:off x="2362855" y="6304365"/>
                <a:ext cx="568428" cy="391582"/>
              </a:xfrm>
              <a:prstGeom prst="rect">
                <a:avLst/>
              </a:prstGeom>
              <a:blipFill>
                <a:blip r:embed="rId3"/>
                <a:stretch>
                  <a:fillRect r="-6522" b="-6250"/>
                </a:stretch>
              </a:blipFill>
            </p:spPr>
            <p:txBody>
              <a:bodyPr/>
              <a:lstStyle/>
              <a:p>
                <a:r>
                  <a:rPr lang="ja-JP" altLang="en-US">
                    <a:noFill/>
                  </a:rPr>
                  <a:t> </a:t>
                </a:r>
              </a:p>
            </p:txBody>
          </p:sp>
        </mc:Fallback>
      </mc:AlternateContent>
      <mc:AlternateContent xmlns:mc="http://schemas.openxmlformats.org/markup-compatibility/2006">
        <mc:Choice xmlns:a14="http://schemas.microsoft.com/office/drawing/2010/main" Requires="a14">
          <p:sp>
            <p:nvSpPr>
              <p:cNvPr id="57" name="テキスト ボックス 56">
                <a:extLst>
                  <a:ext uri="{FF2B5EF4-FFF2-40B4-BE49-F238E27FC236}">
                    <a16:creationId xmlns:a16="http://schemas.microsoft.com/office/drawing/2014/main" id="{16C47F37-6C43-C047-92B7-4E915B5C74E2}"/>
                  </a:ext>
                </a:extLst>
              </p:cNvPr>
              <p:cNvSpPr txBox="1"/>
              <p:nvPr/>
            </p:nvSpPr>
            <p:spPr>
              <a:xfrm>
                <a:off x="5481542" y="6321392"/>
                <a:ext cx="568428" cy="39190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i="1">
                              <a:latin typeface="Cambria Math" panose="02040503050406030204" pitchFamily="18" charset="0"/>
                            </a:rPr>
                            <m:t>𝐶</m:t>
                          </m:r>
                        </m:e>
                        <m:sub>
                          <m:r>
                            <a:rPr lang="en-US" altLang="ja-JP" b="0" i="1" smtClean="0">
                              <a:latin typeface="Cambria Math" panose="02040503050406030204" pitchFamily="18" charset="0"/>
                            </a:rPr>
                            <m:t>𝑟𝑖𝑔h𝑡</m:t>
                          </m:r>
                        </m:sub>
                      </m:sSub>
                    </m:oMath>
                  </m:oMathPara>
                </a14:m>
                <a:endParaRPr kumimoji="1" lang="ja-JP" altLang="en-US"/>
              </a:p>
            </p:txBody>
          </p:sp>
        </mc:Choice>
        <mc:Fallback>
          <p:sp>
            <p:nvSpPr>
              <p:cNvPr id="57" name="テキスト ボックス 56">
                <a:extLst>
                  <a:ext uri="{FF2B5EF4-FFF2-40B4-BE49-F238E27FC236}">
                    <a16:creationId xmlns:a16="http://schemas.microsoft.com/office/drawing/2014/main" id="{16C47F37-6C43-C047-92B7-4E915B5C74E2}"/>
                  </a:ext>
                </a:extLst>
              </p:cNvPr>
              <p:cNvSpPr txBox="1">
                <a:spLocks noRot="1" noChangeAspect="1" noMove="1" noResize="1" noEditPoints="1" noAdjustHandles="1" noChangeArrowheads="1" noChangeShapeType="1" noTextEdit="1"/>
              </p:cNvSpPr>
              <p:nvPr/>
            </p:nvSpPr>
            <p:spPr>
              <a:xfrm>
                <a:off x="5481542" y="6321392"/>
                <a:ext cx="568428" cy="391902"/>
              </a:xfrm>
              <a:prstGeom prst="rect">
                <a:avLst/>
              </a:prstGeom>
              <a:blipFill>
                <a:blip r:embed="rId4"/>
                <a:stretch>
                  <a:fillRect r="-27273" b="-6250"/>
                </a:stretch>
              </a:blipFill>
            </p:spPr>
            <p:txBody>
              <a:bodyPr/>
              <a:lstStyle/>
              <a:p>
                <a:r>
                  <a:rPr lang="ja-JP" altLang="en-US">
                    <a:noFill/>
                  </a:rPr>
                  <a:t> </a:t>
                </a:r>
              </a:p>
            </p:txBody>
          </p:sp>
        </mc:Fallback>
      </mc:AlternateContent>
      <mc:AlternateContent xmlns:mc="http://schemas.openxmlformats.org/markup-compatibility/2006">
        <mc:Choice xmlns:a14="http://schemas.microsoft.com/office/drawing/2010/main" Requires="a14">
          <p:sp>
            <p:nvSpPr>
              <p:cNvPr id="58" name="テキスト ボックス 57">
                <a:extLst>
                  <a:ext uri="{FF2B5EF4-FFF2-40B4-BE49-F238E27FC236}">
                    <a16:creationId xmlns:a16="http://schemas.microsoft.com/office/drawing/2014/main" id="{8F29694D-2FEC-1042-912A-4B7587DFBF6F}"/>
                  </a:ext>
                </a:extLst>
              </p:cNvPr>
              <p:cNvSpPr txBox="1"/>
              <p:nvPr/>
            </p:nvSpPr>
            <p:spPr>
              <a:xfrm>
                <a:off x="5765756" y="6045557"/>
                <a:ext cx="568428"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i="1">
                              <a:latin typeface="Cambria Math" panose="02040503050406030204" pitchFamily="18" charset="0"/>
                            </a:rPr>
                            <m:t>𝐶</m:t>
                          </m:r>
                        </m:e>
                        <m:sub>
                          <m:r>
                            <a:rPr lang="en-US" altLang="ja-JP" b="0" i="1" smtClean="0">
                              <a:latin typeface="Cambria Math" panose="02040503050406030204" pitchFamily="18" charset="0"/>
                            </a:rPr>
                            <m:t>𝑙𝑜𝑤𝑒𝑟</m:t>
                          </m:r>
                        </m:sub>
                      </m:sSub>
                    </m:oMath>
                  </m:oMathPara>
                </a14:m>
                <a:endParaRPr kumimoji="1" lang="ja-JP" altLang="en-US"/>
              </a:p>
            </p:txBody>
          </p:sp>
        </mc:Choice>
        <mc:Fallback>
          <p:sp>
            <p:nvSpPr>
              <p:cNvPr id="58" name="テキスト ボックス 57">
                <a:extLst>
                  <a:ext uri="{FF2B5EF4-FFF2-40B4-BE49-F238E27FC236}">
                    <a16:creationId xmlns:a16="http://schemas.microsoft.com/office/drawing/2014/main" id="{8F29694D-2FEC-1042-912A-4B7587DFBF6F}"/>
                  </a:ext>
                </a:extLst>
              </p:cNvPr>
              <p:cNvSpPr txBox="1">
                <a:spLocks noRot="1" noChangeAspect="1" noMove="1" noResize="1" noEditPoints="1" noAdjustHandles="1" noChangeArrowheads="1" noChangeShapeType="1" noTextEdit="1"/>
              </p:cNvSpPr>
              <p:nvPr/>
            </p:nvSpPr>
            <p:spPr>
              <a:xfrm>
                <a:off x="5765756" y="6045557"/>
                <a:ext cx="568428" cy="369332"/>
              </a:xfrm>
              <a:prstGeom prst="rect">
                <a:avLst/>
              </a:prstGeom>
              <a:blipFill>
                <a:blip r:embed="rId5"/>
                <a:stretch>
                  <a:fillRect r="-28261"/>
                </a:stretch>
              </a:blipFill>
            </p:spPr>
            <p:txBody>
              <a:bodyPr/>
              <a:lstStyle/>
              <a:p>
                <a:r>
                  <a:rPr lang="ja-JP" altLang="en-US">
                    <a:noFill/>
                  </a:rPr>
                  <a:t> </a:t>
                </a:r>
              </a:p>
            </p:txBody>
          </p:sp>
        </mc:Fallback>
      </mc:AlternateContent>
      <mc:AlternateContent xmlns:mc="http://schemas.openxmlformats.org/markup-compatibility/2006">
        <mc:Choice xmlns:a14="http://schemas.microsoft.com/office/drawing/2010/main" Requires="a14">
          <p:sp>
            <p:nvSpPr>
              <p:cNvPr id="59" name="テキスト ボックス 58">
                <a:extLst>
                  <a:ext uri="{FF2B5EF4-FFF2-40B4-BE49-F238E27FC236}">
                    <a16:creationId xmlns:a16="http://schemas.microsoft.com/office/drawing/2014/main" id="{989518DB-6E5E-5741-9F10-3F96622D80EC}"/>
                  </a:ext>
                </a:extLst>
              </p:cNvPr>
              <p:cNvSpPr txBox="1"/>
              <p:nvPr/>
            </p:nvSpPr>
            <p:spPr>
              <a:xfrm>
                <a:off x="5733950" y="4574565"/>
                <a:ext cx="568428" cy="39074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i="1">
                              <a:latin typeface="Cambria Math" panose="02040503050406030204" pitchFamily="18" charset="0"/>
                            </a:rPr>
                            <m:t>𝐶</m:t>
                          </m:r>
                        </m:e>
                        <m:sub>
                          <m:r>
                            <a:rPr lang="en-US" altLang="ja-JP" b="0" i="1" smtClean="0">
                              <a:latin typeface="Cambria Math" panose="02040503050406030204" pitchFamily="18" charset="0"/>
                            </a:rPr>
                            <m:t>𝑢𝑝𝑝𝑒𝑟</m:t>
                          </m:r>
                        </m:sub>
                      </m:sSub>
                    </m:oMath>
                  </m:oMathPara>
                </a14:m>
                <a:endParaRPr kumimoji="1" lang="ja-JP" altLang="en-US"/>
              </a:p>
            </p:txBody>
          </p:sp>
        </mc:Choice>
        <mc:Fallback>
          <p:sp>
            <p:nvSpPr>
              <p:cNvPr id="59" name="テキスト ボックス 58">
                <a:extLst>
                  <a:ext uri="{FF2B5EF4-FFF2-40B4-BE49-F238E27FC236}">
                    <a16:creationId xmlns:a16="http://schemas.microsoft.com/office/drawing/2014/main" id="{989518DB-6E5E-5741-9F10-3F96622D80EC}"/>
                  </a:ext>
                </a:extLst>
              </p:cNvPr>
              <p:cNvSpPr txBox="1">
                <a:spLocks noRot="1" noChangeAspect="1" noMove="1" noResize="1" noEditPoints="1" noAdjustHandles="1" noChangeArrowheads="1" noChangeShapeType="1" noTextEdit="1"/>
              </p:cNvSpPr>
              <p:nvPr/>
            </p:nvSpPr>
            <p:spPr>
              <a:xfrm>
                <a:off x="5733950" y="4574565"/>
                <a:ext cx="568428" cy="390748"/>
              </a:xfrm>
              <a:prstGeom prst="rect">
                <a:avLst/>
              </a:prstGeom>
              <a:blipFill>
                <a:blip r:embed="rId6"/>
                <a:stretch>
                  <a:fillRect r="-34783" b="-3226"/>
                </a:stretch>
              </a:blipFill>
            </p:spPr>
            <p:txBody>
              <a:bodyPr/>
              <a:lstStyle/>
              <a:p>
                <a:r>
                  <a:rPr lang="ja-JP" altLang="en-US">
                    <a:noFill/>
                  </a:rPr>
                  <a:t> </a:t>
                </a:r>
              </a:p>
            </p:txBody>
          </p:sp>
        </mc:Fallback>
      </mc:AlternateContent>
      <p:sp>
        <p:nvSpPr>
          <p:cNvPr id="60" name="テキスト ボックス 59">
            <a:extLst>
              <a:ext uri="{FF2B5EF4-FFF2-40B4-BE49-F238E27FC236}">
                <a16:creationId xmlns:a16="http://schemas.microsoft.com/office/drawing/2014/main" id="{4C245004-3CB0-8441-A839-D37FD875A00D}"/>
              </a:ext>
            </a:extLst>
          </p:cNvPr>
          <p:cNvSpPr txBox="1"/>
          <p:nvPr/>
        </p:nvSpPr>
        <p:spPr>
          <a:xfrm>
            <a:off x="3478529" y="4186792"/>
            <a:ext cx="1574359" cy="369332"/>
          </a:xfrm>
          <a:prstGeom prst="rect">
            <a:avLst/>
          </a:prstGeom>
          <a:noFill/>
        </p:spPr>
        <p:txBody>
          <a:bodyPr wrap="square" rtlCol="0">
            <a:spAutoFit/>
          </a:bodyPr>
          <a:lstStyle/>
          <a:p>
            <a:r>
              <a:rPr kumimoji="1" lang="ja-JP" altLang="en-US"/>
              <a:t>ディスプレイ</a:t>
            </a:r>
          </a:p>
        </p:txBody>
      </p:sp>
      <p:sp>
        <p:nvSpPr>
          <p:cNvPr id="61" name="テキスト ボックス 60">
            <a:extLst>
              <a:ext uri="{FF2B5EF4-FFF2-40B4-BE49-F238E27FC236}">
                <a16:creationId xmlns:a16="http://schemas.microsoft.com/office/drawing/2014/main" id="{68465283-826E-724C-BC6D-D867539DE7BC}"/>
              </a:ext>
            </a:extLst>
          </p:cNvPr>
          <p:cNvSpPr txBox="1"/>
          <p:nvPr/>
        </p:nvSpPr>
        <p:spPr>
          <a:xfrm>
            <a:off x="3256063" y="4965313"/>
            <a:ext cx="310101" cy="369332"/>
          </a:xfrm>
          <a:prstGeom prst="rect">
            <a:avLst/>
          </a:prstGeom>
          <a:noFill/>
        </p:spPr>
        <p:txBody>
          <a:bodyPr wrap="square" rtlCol="0">
            <a:spAutoFit/>
          </a:bodyPr>
          <a:lstStyle/>
          <a:p>
            <a:r>
              <a:rPr kumimoji="1" lang="en-US" altLang="ja-JP" dirty="0">
                <a:solidFill>
                  <a:srgbClr val="FF0000"/>
                </a:solidFill>
              </a:rPr>
              <a:t>2</a:t>
            </a:r>
            <a:endParaRPr kumimoji="1" lang="ja-JP" altLang="en-US">
              <a:solidFill>
                <a:srgbClr val="FF0000"/>
              </a:solidFill>
            </a:endParaRPr>
          </a:p>
        </p:txBody>
      </p:sp>
      <p:sp>
        <p:nvSpPr>
          <p:cNvPr id="62" name="テキスト ボックス 61">
            <a:extLst>
              <a:ext uri="{FF2B5EF4-FFF2-40B4-BE49-F238E27FC236}">
                <a16:creationId xmlns:a16="http://schemas.microsoft.com/office/drawing/2014/main" id="{F804884C-AC13-1C44-A378-8CDF9FD8932B}"/>
              </a:ext>
            </a:extLst>
          </p:cNvPr>
          <p:cNvSpPr txBox="1"/>
          <p:nvPr/>
        </p:nvSpPr>
        <p:spPr>
          <a:xfrm>
            <a:off x="4897838" y="4965313"/>
            <a:ext cx="310101" cy="369332"/>
          </a:xfrm>
          <a:prstGeom prst="rect">
            <a:avLst/>
          </a:prstGeom>
          <a:noFill/>
        </p:spPr>
        <p:txBody>
          <a:bodyPr wrap="square" rtlCol="0">
            <a:spAutoFit/>
          </a:bodyPr>
          <a:lstStyle/>
          <a:p>
            <a:r>
              <a:rPr kumimoji="1" lang="en-US" altLang="ja-JP" dirty="0">
                <a:solidFill>
                  <a:schemeClr val="bg1"/>
                </a:solidFill>
              </a:rPr>
              <a:t>1</a:t>
            </a:r>
            <a:endParaRPr kumimoji="1" lang="ja-JP" altLang="en-US">
              <a:solidFill>
                <a:schemeClr val="bg1"/>
              </a:solidFill>
            </a:endParaRPr>
          </a:p>
        </p:txBody>
      </p:sp>
      <p:sp>
        <p:nvSpPr>
          <p:cNvPr id="63" name="テキスト ボックス 62">
            <a:extLst>
              <a:ext uri="{FF2B5EF4-FFF2-40B4-BE49-F238E27FC236}">
                <a16:creationId xmlns:a16="http://schemas.microsoft.com/office/drawing/2014/main" id="{11B30E6E-10FE-7F4D-ACAE-639ACD09DAC3}"/>
              </a:ext>
            </a:extLst>
          </p:cNvPr>
          <p:cNvSpPr txBox="1"/>
          <p:nvPr/>
        </p:nvSpPr>
        <p:spPr>
          <a:xfrm>
            <a:off x="3273278" y="5741512"/>
            <a:ext cx="310101" cy="369332"/>
          </a:xfrm>
          <a:prstGeom prst="rect">
            <a:avLst/>
          </a:prstGeom>
          <a:noFill/>
        </p:spPr>
        <p:txBody>
          <a:bodyPr wrap="square" rtlCol="0">
            <a:spAutoFit/>
          </a:bodyPr>
          <a:lstStyle/>
          <a:p>
            <a:r>
              <a:rPr kumimoji="1" lang="en-US" altLang="ja-JP" dirty="0">
                <a:solidFill>
                  <a:schemeClr val="bg1"/>
                </a:solidFill>
              </a:rPr>
              <a:t>3</a:t>
            </a:r>
            <a:endParaRPr kumimoji="1" lang="ja-JP" altLang="en-US">
              <a:solidFill>
                <a:schemeClr val="bg1"/>
              </a:solidFill>
            </a:endParaRPr>
          </a:p>
        </p:txBody>
      </p:sp>
      <p:sp>
        <p:nvSpPr>
          <p:cNvPr id="64" name="テキスト ボックス 63">
            <a:extLst>
              <a:ext uri="{FF2B5EF4-FFF2-40B4-BE49-F238E27FC236}">
                <a16:creationId xmlns:a16="http://schemas.microsoft.com/office/drawing/2014/main" id="{F7524B39-85CE-EC44-9AAA-0396DD5E3358}"/>
              </a:ext>
            </a:extLst>
          </p:cNvPr>
          <p:cNvSpPr txBox="1"/>
          <p:nvPr/>
        </p:nvSpPr>
        <p:spPr>
          <a:xfrm>
            <a:off x="4897839" y="5737142"/>
            <a:ext cx="310101" cy="369332"/>
          </a:xfrm>
          <a:prstGeom prst="rect">
            <a:avLst/>
          </a:prstGeom>
          <a:noFill/>
        </p:spPr>
        <p:txBody>
          <a:bodyPr wrap="square" rtlCol="0">
            <a:spAutoFit/>
          </a:bodyPr>
          <a:lstStyle/>
          <a:p>
            <a:r>
              <a:rPr kumimoji="1" lang="en-US" altLang="ja-JP" dirty="0">
                <a:solidFill>
                  <a:schemeClr val="bg1"/>
                </a:solidFill>
              </a:rPr>
              <a:t>4</a:t>
            </a:r>
            <a:endParaRPr kumimoji="1" lang="ja-JP" altLang="en-US">
              <a:solidFill>
                <a:schemeClr val="bg1"/>
              </a:solidFill>
            </a:endParaRPr>
          </a:p>
        </p:txBody>
      </p:sp>
      <p:sp>
        <p:nvSpPr>
          <p:cNvPr id="65" name="円/楕円 64">
            <a:extLst>
              <a:ext uri="{FF2B5EF4-FFF2-40B4-BE49-F238E27FC236}">
                <a16:creationId xmlns:a16="http://schemas.microsoft.com/office/drawing/2014/main" id="{7BD3EE05-78C7-E740-9AB3-16A1EE5E1132}"/>
              </a:ext>
            </a:extLst>
          </p:cNvPr>
          <p:cNvSpPr/>
          <p:nvPr/>
        </p:nvSpPr>
        <p:spPr>
          <a:xfrm>
            <a:off x="3804389" y="5163695"/>
            <a:ext cx="166978" cy="16697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mc:AlternateContent xmlns:mc="http://schemas.openxmlformats.org/markup-compatibility/2006">
        <mc:Choice xmlns:a14="http://schemas.microsoft.com/office/drawing/2010/main" Requires="a14">
          <p:sp>
            <p:nvSpPr>
              <p:cNvPr id="68" name="テキスト ボックス 67">
                <a:extLst>
                  <a:ext uri="{FF2B5EF4-FFF2-40B4-BE49-F238E27FC236}">
                    <a16:creationId xmlns:a16="http://schemas.microsoft.com/office/drawing/2014/main" id="{1D956A7E-415A-F749-B2D0-A6681B37AF16}"/>
                  </a:ext>
                </a:extLst>
              </p:cNvPr>
              <p:cNvSpPr txBox="1"/>
              <p:nvPr/>
            </p:nvSpPr>
            <p:spPr>
              <a:xfrm>
                <a:off x="3662459" y="6313750"/>
                <a:ext cx="854135" cy="3945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𝐶</m:t>
                          </m:r>
                        </m:e>
                        <m:sub>
                          <m:sSub>
                            <m:sSubPr>
                              <m:ctrlPr>
                                <a:rPr lang="en-US" altLang="ja-JP" i="1">
                                  <a:latin typeface="Cambria Math" panose="02040503050406030204" pitchFamily="18" charset="0"/>
                                </a:rPr>
                              </m:ctrlPr>
                            </m:sSubPr>
                            <m:e>
                              <m:r>
                                <a:rPr lang="en-US" altLang="ja-JP" i="1">
                                  <a:latin typeface="Cambria Math" panose="02040503050406030204" pitchFamily="18" charset="0"/>
                                </a:rPr>
                                <m:t>𝑐𝑒𝑛𝑡𝑒𝑟</m:t>
                              </m:r>
                            </m:e>
                            <m:sub>
                              <m:r>
                                <a:rPr lang="en-US" altLang="ja-JP" i="1">
                                  <a:latin typeface="Cambria Math" panose="02040503050406030204" pitchFamily="18" charset="0"/>
                                </a:rPr>
                                <m:t>𝑥</m:t>
                              </m:r>
                            </m:sub>
                          </m:sSub>
                        </m:sub>
                      </m:sSub>
                    </m:oMath>
                  </m:oMathPara>
                </a14:m>
                <a:endParaRPr kumimoji="1" lang="ja-JP" altLang="en-US"/>
              </a:p>
            </p:txBody>
          </p:sp>
        </mc:Choice>
        <mc:Fallback>
          <p:sp>
            <p:nvSpPr>
              <p:cNvPr id="68" name="テキスト ボックス 67">
                <a:extLst>
                  <a:ext uri="{FF2B5EF4-FFF2-40B4-BE49-F238E27FC236}">
                    <a16:creationId xmlns:a16="http://schemas.microsoft.com/office/drawing/2014/main" id="{1D956A7E-415A-F749-B2D0-A6681B37AF16}"/>
                  </a:ext>
                </a:extLst>
              </p:cNvPr>
              <p:cNvSpPr txBox="1">
                <a:spLocks noRot="1" noChangeAspect="1" noMove="1" noResize="1" noEditPoints="1" noAdjustHandles="1" noChangeArrowheads="1" noChangeShapeType="1" noTextEdit="1"/>
              </p:cNvSpPr>
              <p:nvPr/>
            </p:nvSpPr>
            <p:spPr>
              <a:xfrm>
                <a:off x="3662459" y="6313750"/>
                <a:ext cx="854135" cy="394532"/>
              </a:xfrm>
              <a:prstGeom prst="rect">
                <a:avLst/>
              </a:prstGeom>
              <a:blipFill>
                <a:blip r:embed="rId7"/>
                <a:stretch>
                  <a:fillRect/>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7502519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fontScale="90000"/>
          </a:bodyPr>
          <a:lstStyle/>
          <a:p>
            <a:r>
              <a:rPr lang="ja-JP" altLang="en-US"/>
              <a:t>膝によるマウスカーソル操作の性能評価</a:t>
            </a:r>
            <a:endParaRPr kumimoji="1" lang="ja-JP" altLang="en-US"/>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p:txBody>
          <a:bodyPr/>
          <a:lstStyle/>
          <a:p>
            <a:r>
              <a:rPr kumimoji="1" lang="ja-JP" altLang="en-US"/>
              <a:t>膝によるマウスカーソル操作をフィッツの法則に当てはめて、その性能とユーザの操作性・疲労感を調査</a:t>
            </a:r>
            <a:endParaRPr kumimoji="1" lang="en-US" altLang="ja-JP" dirty="0"/>
          </a:p>
          <a:p>
            <a:r>
              <a:rPr lang="ja-JP" altLang="en-US"/>
              <a:t>参加者：</a:t>
            </a:r>
            <a:r>
              <a:rPr lang="en-US" altLang="ja-JP" dirty="0"/>
              <a:t>3</a:t>
            </a:r>
            <a:r>
              <a:rPr lang="ja-JP" altLang="en-US"/>
              <a:t>名（全て男性）</a:t>
            </a:r>
            <a:endParaRPr lang="en-US" altLang="ja-JP" dirty="0"/>
          </a:p>
          <a:p>
            <a:pPr lvl="1"/>
            <a:r>
              <a:rPr kumimoji="1" lang="en-US" altLang="ja-JP" dirty="0"/>
              <a:t>P1</a:t>
            </a:r>
            <a:r>
              <a:rPr kumimoji="1" lang="ja-JP" altLang="en-US"/>
              <a:t>：</a:t>
            </a:r>
            <a:r>
              <a:rPr kumimoji="1" lang="en-US" altLang="ja-JP" dirty="0"/>
              <a:t>22</a:t>
            </a:r>
            <a:r>
              <a:rPr kumimoji="1" lang="ja-JP" altLang="en-US"/>
              <a:t>歳、</a:t>
            </a:r>
            <a:r>
              <a:rPr kumimoji="1" lang="en-US" altLang="ja-JP" dirty="0"/>
              <a:t>P2</a:t>
            </a:r>
            <a:r>
              <a:rPr kumimoji="1" lang="ja-JP" altLang="en-US"/>
              <a:t>：</a:t>
            </a:r>
            <a:r>
              <a:rPr kumimoji="1" lang="en-US" altLang="ja-JP" dirty="0"/>
              <a:t>24</a:t>
            </a:r>
            <a:r>
              <a:rPr kumimoji="1" lang="ja-JP" altLang="en-US"/>
              <a:t>歳、</a:t>
            </a:r>
            <a:r>
              <a:rPr kumimoji="1" lang="en-US" altLang="ja-JP" dirty="0"/>
              <a:t>P3</a:t>
            </a:r>
            <a:r>
              <a:rPr kumimoji="1" lang="ja-JP" altLang="en-US"/>
              <a:t>：</a:t>
            </a:r>
            <a:r>
              <a:rPr kumimoji="1" lang="en-US" altLang="ja-JP" dirty="0"/>
              <a:t>22</a:t>
            </a:r>
            <a:r>
              <a:rPr kumimoji="1" lang="ja-JP" altLang="en-US"/>
              <a:t>歳</a:t>
            </a:r>
            <a:endParaRPr kumimoji="1" lang="en-US" altLang="ja-JP" dirty="0"/>
          </a:p>
          <a:p>
            <a:r>
              <a:rPr lang="ja-JP" altLang="en-US"/>
              <a:t>椅子と机を用意し、座った状態で行う</a:t>
            </a:r>
            <a:endParaRPr lang="en-US" altLang="ja-JP" dirty="0"/>
          </a:p>
          <a:p>
            <a:endParaRPr lang="en-US" altLang="ja-JP" dirty="0"/>
          </a:p>
          <a:p>
            <a:pPr lvl="1"/>
            <a:endParaRPr kumimoji="1" lang="ja-JP" altLang="en-US"/>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12</a:t>
            </a:fld>
            <a:endParaRPr lang="en-US" dirty="0"/>
          </a:p>
        </p:txBody>
      </p:sp>
    </p:spTree>
    <p:extLst>
      <p:ext uri="{BB962C8B-B14F-4D97-AF65-F5344CB8AC3E}">
        <p14:creationId xmlns:p14="http://schemas.microsoft.com/office/powerpoint/2010/main" val="34924815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711E6B-78DD-6142-B33B-1AA0ACC016EA}"/>
              </a:ext>
            </a:extLst>
          </p:cNvPr>
          <p:cNvSpPr>
            <a:spLocks noGrp="1"/>
          </p:cNvSpPr>
          <p:nvPr>
            <p:ph type="title"/>
          </p:nvPr>
        </p:nvSpPr>
        <p:spPr/>
        <p:txBody>
          <a:bodyPr>
            <a:normAutofit/>
          </a:bodyPr>
          <a:lstStyle/>
          <a:p>
            <a:r>
              <a:rPr kumimoji="1" lang="ja-JP" altLang="en-US"/>
              <a:t>評価方法</a:t>
            </a:r>
          </a:p>
        </p:txBody>
      </p:sp>
      <p:sp>
        <p:nvSpPr>
          <p:cNvPr id="3" name="コンテンツ プレースホルダー 2">
            <a:extLst>
              <a:ext uri="{FF2B5EF4-FFF2-40B4-BE49-F238E27FC236}">
                <a16:creationId xmlns:a16="http://schemas.microsoft.com/office/drawing/2014/main" id="{2776E241-109B-4441-AB96-325F36A525D1}"/>
              </a:ext>
            </a:extLst>
          </p:cNvPr>
          <p:cNvSpPr>
            <a:spLocks noGrp="1"/>
          </p:cNvSpPr>
          <p:nvPr>
            <p:ph idx="1"/>
          </p:nvPr>
        </p:nvSpPr>
        <p:spPr>
          <a:xfrm>
            <a:off x="549887" y="1142581"/>
            <a:ext cx="8021632" cy="1496762"/>
          </a:xfrm>
        </p:spPr>
        <p:txBody>
          <a:bodyPr>
            <a:normAutofit/>
          </a:bodyPr>
          <a:lstStyle/>
          <a:p>
            <a:r>
              <a:rPr kumimoji="1" lang="ja-JP" altLang="en-US"/>
              <a:t>フィッツの法則</a:t>
            </a:r>
            <a:endParaRPr kumimoji="1" lang="en-US" altLang="ja-JP" dirty="0"/>
          </a:p>
          <a:p>
            <a:endParaRPr lang="en-US" altLang="ja-JP" dirty="0"/>
          </a:p>
        </p:txBody>
      </p:sp>
      <p:sp>
        <p:nvSpPr>
          <p:cNvPr id="4" name="スライド番号プレースホルダー 3">
            <a:extLst>
              <a:ext uri="{FF2B5EF4-FFF2-40B4-BE49-F238E27FC236}">
                <a16:creationId xmlns:a16="http://schemas.microsoft.com/office/drawing/2014/main" id="{D6AEE330-70CB-6F47-AB49-07B9013449A9}"/>
              </a:ext>
            </a:extLst>
          </p:cNvPr>
          <p:cNvSpPr>
            <a:spLocks noGrp="1"/>
          </p:cNvSpPr>
          <p:nvPr>
            <p:ph type="sldNum" sz="quarter" idx="12"/>
          </p:nvPr>
        </p:nvSpPr>
        <p:spPr/>
        <p:txBody>
          <a:bodyPr/>
          <a:lstStyle/>
          <a:p>
            <a:fld id="{6D22F896-40B5-4ADD-8801-0D06FADFA095}" type="slidenum">
              <a:rPr lang="en-US" smtClean="0"/>
              <a:pPr/>
              <a:t>13</a:t>
            </a:fld>
            <a:endParaRPr lang="en-US" dirty="0"/>
          </a:p>
        </p:txBody>
      </p:sp>
      <p:pic>
        <p:nvPicPr>
          <p:cNvPr id="6" name="図 5">
            <a:extLst>
              <a:ext uri="{FF2B5EF4-FFF2-40B4-BE49-F238E27FC236}">
                <a16:creationId xmlns:a16="http://schemas.microsoft.com/office/drawing/2014/main" id="{744F117F-B6D1-8C4B-A695-CAC110F8FF80}"/>
              </a:ext>
            </a:extLst>
          </p:cNvPr>
          <p:cNvPicPr>
            <a:picLocks noChangeAspect="1"/>
          </p:cNvPicPr>
          <p:nvPr/>
        </p:nvPicPr>
        <p:blipFill>
          <a:blip r:embed="rId3"/>
          <a:stretch>
            <a:fillRect/>
          </a:stretch>
        </p:blipFill>
        <p:spPr>
          <a:xfrm>
            <a:off x="3025774" y="1688103"/>
            <a:ext cx="3092451" cy="329710"/>
          </a:xfrm>
          <a:prstGeom prst="rect">
            <a:avLst/>
          </a:prstGeom>
        </p:spPr>
      </p:pic>
      <p:pic>
        <p:nvPicPr>
          <p:cNvPr id="8" name="図 7">
            <a:extLst>
              <a:ext uri="{FF2B5EF4-FFF2-40B4-BE49-F238E27FC236}">
                <a16:creationId xmlns:a16="http://schemas.microsoft.com/office/drawing/2014/main" id="{3732651F-1F27-2F46-BC06-63B293C3C466}"/>
              </a:ext>
            </a:extLst>
          </p:cNvPr>
          <p:cNvPicPr>
            <a:picLocks noChangeAspect="1"/>
          </p:cNvPicPr>
          <p:nvPr/>
        </p:nvPicPr>
        <p:blipFill>
          <a:blip r:embed="rId4"/>
          <a:stretch>
            <a:fillRect/>
          </a:stretch>
        </p:blipFill>
        <p:spPr>
          <a:xfrm>
            <a:off x="2632074" y="2215878"/>
            <a:ext cx="3879850" cy="423464"/>
          </a:xfrm>
          <a:prstGeom prst="rect">
            <a:avLst/>
          </a:prstGeom>
        </p:spPr>
      </p:pic>
      <p:sp>
        <p:nvSpPr>
          <p:cNvPr id="9" name="円/楕円 8">
            <a:extLst>
              <a:ext uri="{FF2B5EF4-FFF2-40B4-BE49-F238E27FC236}">
                <a16:creationId xmlns:a16="http://schemas.microsoft.com/office/drawing/2014/main" id="{3A8BE0DD-C595-1746-9EE1-919AE46D3FA8}"/>
              </a:ext>
            </a:extLst>
          </p:cNvPr>
          <p:cNvSpPr/>
          <p:nvPr/>
        </p:nvSpPr>
        <p:spPr>
          <a:xfrm>
            <a:off x="2140085" y="3157794"/>
            <a:ext cx="175097" cy="184826"/>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a:extLst>
              <a:ext uri="{FF2B5EF4-FFF2-40B4-BE49-F238E27FC236}">
                <a16:creationId xmlns:a16="http://schemas.microsoft.com/office/drawing/2014/main" id="{72B3C65D-642B-E949-8F00-5CC3A6E19255}"/>
              </a:ext>
            </a:extLst>
          </p:cNvPr>
          <p:cNvSpPr/>
          <p:nvPr/>
        </p:nvSpPr>
        <p:spPr>
          <a:xfrm>
            <a:off x="6031149" y="2889899"/>
            <a:ext cx="719847" cy="720616"/>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2" name="直線矢印コネクタ 11">
            <a:extLst>
              <a:ext uri="{FF2B5EF4-FFF2-40B4-BE49-F238E27FC236}">
                <a16:creationId xmlns:a16="http://schemas.microsoft.com/office/drawing/2014/main" id="{F9970378-F409-4241-9B71-550D76F88D41}"/>
              </a:ext>
            </a:extLst>
          </p:cNvPr>
          <p:cNvCxnSpPr/>
          <p:nvPr/>
        </p:nvCxnSpPr>
        <p:spPr>
          <a:xfrm>
            <a:off x="2324911" y="3250207"/>
            <a:ext cx="40661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92044376-3782-954F-8B48-C02C806F021E}"/>
              </a:ext>
            </a:extLst>
          </p:cNvPr>
          <p:cNvCxnSpPr>
            <a:stCxn id="10" idx="2"/>
          </p:cNvCxnSpPr>
          <p:nvPr/>
        </p:nvCxnSpPr>
        <p:spPr>
          <a:xfrm>
            <a:off x="6031149" y="3250207"/>
            <a:ext cx="0" cy="63716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34806724-2BA5-CC47-893F-AA25551B455B}"/>
              </a:ext>
            </a:extLst>
          </p:cNvPr>
          <p:cNvCxnSpPr/>
          <p:nvPr/>
        </p:nvCxnSpPr>
        <p:spPr>
          <a:xfrm>
            <a:off x="6750996" y="3250207"/>
            <a:ext cx="0" cy="63716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線矢印コネクタ 16">
            <a:extLst>
              <a:ext uri="{FF2B5EF4-FFF2-40B4-BE49-F238E27FC236}">
                <a16:creationId xmlns:a16="http://schemas.microsoft.com/office/drawing/2014/main" id="{8ACEDCA1-76C7-A144-A936-642C98107A9D}"/>
              </a:ext>
            </a:extLst>
          </p:cNvPr>
          <p:cNvCxnSpPr/>
          <p:nvPr/>
        </p:nvCxnSpPr>
        <p:spPr>
          <a:xfrm>
            <a:off x="6031149" y="3760909"/>
            <a:ext cx="719847"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8" name="テキスト ボックス 17">
            <a:extLst>
              <a:ext uri="{FF2B5EF4-FFF2-40B4-BE49-F238E27FC236}">
                <a16:creationId xmlns:a16="http://schemas.microsoft.com/office/drawing/2014/main" id="{C0163478-3815-8F4E-BFDE-D5454E62F4DF}"/>
              </a:ext>
            </a:extLst>
          </p:cNvPr>
          <p:cNvSpPr txBox="1"/>
          <p:nvPr/>
        </p:nvSpPr>
        <p:spPr>
          <a:xfrm>
            <a:off x="5348709" y="3878008"/>
            <a:ext cx="2084725" cy="369332"/>
          </a:xfrm>
          <a:prstGeom prst="rect">
            <a:avLst/>
          </a:prstGeom>
          <a:noFill/>
        </p:spPr>
        <p:txBody>
          <a:bodyPr wrap="square" rtlCol="0">
            <a:spAutoFit/>
          </a:bodyPr>
          <a:lstStyle/>
          <a:p>
            <a:r>
              <a:rPr kumimoji="1" lang="ja-JP" altLang="en-US">
                <a:latin typeface="Hiragino Kaku Gothic ProN W3" panose="020B0300000000000000" pitchFamily="34" charset="-128"/>
                <a:ea typeface="Hiragino Kaku Gothic ProN W3" panose="020B0300000000000000" pitchFamily="34" charset="-128"/>
              </a:rPr>
              <a:t>ターゲット幅：</a:t>
            </a:r>
            <a:r>
              <a:rPr kumimoji="1" lang="en-US" altLang="ja-JP" dirty="0">
                <a:latin typeface="Hiragino Kaku Gothic ProN W3" panose="020B0300000000000000" pitchFamily="34" charset="-128"/>
                <a:ea typeface="Hiragino Kaku Gothic ProN W3" panose="020B0300000000000000" pitchFamily="34" charset="-128"/>
              </a:rPr>
              <a:t>W</a:t>
            </a:r>
            <a:endParaRPr kumimoji="1" lang="ja-JP" altLang="en-US">
              <a:latin typeface="Hiragino Kaku Gothic ProN W3" panose="020B0300000000000000" pitchFamily="34" charset="-128"/>
              <a:ea typeface="Hiragino Kaku Gothic ProN W3" panose="020B0300000000000000" pitchFamily="34" charset="-128"/>
            </a:endParaRPr>
          </a:p>
        </p:txBody>
      </p:sp>
      <p:sp>
        <p:nvSpPr>
          <p:cNvPr id="19" name="テキスト ボックス 18">
            <a:extLst>
              <a:ext uri="{FF2B5EF4-FFF2-40B4-BE49-F238E27FC236}">
                <a16:creationId xmlns:a16="http://schemas.microsoft.com/office/drawing/2014/main" id="{72CE64B9-6DB7-C140-B1E4-1558394F1381}"/>
              </a:ext>
            </a:extLst>
          </p:cNvPr>
          <p:cNvSpPr txBox="1"/>
          <p:nvPr/>
        </p:nvSpPr>
        <p:spPr>
          <a:xfrm>
            <a:off x="1628625" y="3370826"/>
            <a:ext cx="1120181" cy="646331"/>
          </a:xfrm>
          <a:prstGeom prst="rect">
            <a:avLst/>
          </a:prstGeom>
          <a:noFill/>
        </p:spPr>
        <p:txBody>
          <a:bodyPr wrap="square" rtlCol="0">
            <a:spAutoFit/>
          </a:bodyPr>
          <a:lstStyle/>
          <a:p>
            <a:pPr algn="ctr"/>
            <a:r>
              <a:rPr kumimoji="1" lang="ja-JP" altLang="en-US">
                <a:latin typeface="Hiragino Kaku Gothic ProN W3" panose="020B0300000000000000" pitchFamily="34" charset="-128"/>
                <a:ea typeface="Hiragino Kaku Gothic ProN W3" panose="020B0300000000000000" pitchFamily="34" charset="-128"/>
              </a:rPr>
              <a:t>マウスカーソル</a:t>
            </a:r>
          </a:p>
        </p:txBody>
      </p:sp>
      <p:sp>
        <p:nvSpPr>
          <p:cNvPr id="20" name="テキスト ボックス 19">
            <a:extLst>
              <a:ext uri="{FF2B5EF4-FFF2-40B4-BE49-F238E27FC236}">
                <a16:creationId xmlns:a16="http://schemas.microsoft.com/office/drawing/2014/main" id="{562CA984-A458-9041-96AE-A8543016C168}"/>
              </a:ext>
            </a:extLst>
          </p:cNvPr>
          <p:cNvSpPr txBox="1"/>
          <p:nvPr/>
        </p:nvSpPr>
        <p:spPr>
          <a:xfrm>
            <a:off x="3118702" y="2880875"/>
            <a:ext cx="2438835" cy="369332"/>
          </a:xfrm>
          <a:prstGeom prst="rect">
            <a:avLst/>
          </a:prstGeom>
          <a:noFill/>
        </p:spPr>
        <p:txBody>
          <a:bodyPr wrap="square" rtlCol="0">
            <a:spAutoFit/>
          </a:bodyPr>
          <a:lstStyle/>
          <a:p>
            <a:r>
              <a:rPr kumimoji="1" lang="ja-JP" altLang="en-US">
                <a:latin typeface="Hiragino Kaku Gothic ProN W3" panose="020B0300000000000000" pitchFamily="34" charset="-128"/>
                <a:ea typeface="Hiragino Kaku Gothic ProN W3" panose="020B0300000000000000" pitchFamily="34" charset="-128"/>
              </a:rPr>
              <a:t>ターゲット間距離：</a:t>
            </a:r>
            <a:r>
              <a:rPr kumimoji="1" lang="en-US" altLang="ja-JP" dirty="0">
                <a:latin typeface="Hiragino Kaku Gothic ProN W3" panose="020B0300000000000000" pitchFamily="34" charset="-128"/>
                <a:ea typeface="Hiragino Kaku Gothic ProN W3" panose="020B0300000000000000" pitchFamily="34" charset="-128"/>
              </a:rPr>
              <a:t>D</a:t>
            </a:r>
            <a:endParaRPr kumimoji="1" lang="ja-JP" altLang="en-US">
              <a:latin typeface="Hiragino Kaku Gothic ProN W3" panose="020B0300000000000000" pitchFamily="34" charset="-128"/>
              <a:ea typeface="Hiragino Kaku Gothic ProN W3" panose="020B0300000000000000" pitchFamily="34" charset="-128"/>
            </a:endParaRPr>
          </a:p>
        </p:txBody>
      </p:sp>
      <p:sp>
        <p:nvSpPr>
          <p:cNvPr id="21" name="テキスト ボックス 20">
            <a:extLst>
              <a:ext uri="{FF2B5EF4-FFF2-40B4-BE49-F238E27FC236}">
                <a16:creationId xmlns:a16="http://schemas.microsoft.com/office/drawing/2014/main" id="{8A976726-4D3B-B143-BBF2-187500FAEA21}"/>
              </a:ext>
            </a:extLst>
          </p:cNvPr>
          <p:cNvSpPr txBox="1"/>
          <p:nvPr/>
        </p:nvSpPr>
        <p:spPr>
          <a:xfrm>
            <a:off x="5852649" y="2621436"/>
            <a:ext cx="1076846" cy="307777"/>
          </a:xfrm>
          <a:prstGeom prst="rect">
            <a:avLst/>
          </a:prstGeom>
          <a:noFill/>
        </p:spPr>
        <p:txBody>
          <a:bodyPr wrap="square" rtlCol="0">
            <a:spAutoFit/>
          </a:bodyPr>
          <a:lstStyle/>
          <a:p>
            <a:r>
              <a:rPr kumimoji="1" lang="ja-JP" altLang="en-US" sz="1400">
                <a:latin typeface="Hiragino Kaku Gothic ProN W3" panose="020B0300000000000000" pitchFamily="34" charset="-128"/>
                <a:ea typeface="Hiragino Kaku Gothic ProN W3" panose="020B0300000000000000" pitchFamily="34" charset="-128"/>
              </a:rPr>
              <a:t>ターゲット</a:t>
            </a:r>
          </a:p>
        </p:txBody>
      </p:sp>
      <p:sp>
        <p:nvSpPr>
          <p:cNvPr id="23" name="コンテンツ プレースホルダー 2">
            <a:extLst>
              <a:ext uri="{FF2B5EF4-FFF2-40B4-BE49-F238E27FC236}">
                <a16:creationId xmlns:a16="http://schemas.microsoft.com/office/drawing/2014/main" id="{C6DB82B3-94F3-4940-A97B-94112F0B3FFB}"/>
              </a:ext>
            </a:extLst>
          </p:cNvPr>
          <p:cNvSpPr txBox="1">
            <a:spLocks/>
          </p:cNvSpPr>
          <p:nvPr/>
        </p:nvSpPr>
        <p:spPr>
          <a:xfrm>
            <a:off x="549886" y="4243018"/>
            <a:ext cx="8021632" cy="2002136"/>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pPr lvl="1"/>
            <a:r>
              <a:rPr lang="en-US" altLang="ja-JP" dirty="0"/>
              <a:t>MT</a:t>
            </a:r>
            <a:r>
              <a:rPr lang="ja-JP" altLang="en-US"/>
              <a:t>：ターゲットを選択するまでに要すると</a:t>
            </a:r>
            <a:br>
              <a:rPr lang="en-US" altLang="ja-JP" dirty="0"/>
            </a:br>
            <a:r>
              <a:rPr lang="ja-JP" altLang="en-US"/>
              <a:t>推定される時間</a:t>
            </a:r>
            <a:endParaRPr lang="en-US" altLang="ja-JP" dirty="0"/>
          </a:p>
          <a:p>
            <a:pPr lvl="1"/>
            <a:r>
              <a:rPr lang="en-US" altLang="ja-JP" dirty="0"/>
              <a:t>ID</a:t>
            </a:r>
            <a:r>
              <a:rPr lang="ja-JP" altLang="en-US"/>
              <a:t>：課題の困難度を表す数値</a:t>
            </a:r>
            <a:r>
              <a:rPr lang="en-US" altLang="ja-JP" dirty="0"/>
              <a:t>(</a:t>
            </a:r>
            <a:r>
              <a:rPr lang="ja-JP" altLang="en-US"/>
              <a:t>単位は</a:t>
            </a:r>
            <a:r>
              <a:rPr lang="en-US" altLang="ja-JP" dirty="0"/>
              <a:t>[bit])</a:t>
            </a:r>
          </a:p>
          <a:p>
            <a:pPr lvl="2"/>
            <a:r>
              <a:rPr lang="en-US" altLang="ja-JP" dirty="0"/>
              <a:t>ID</a:t>
            </a:r>
            <a:r>
              <a:rPr lang="ja-JP" altLang="en-US"/>
              <a:t>が高くなるほど、選択に長い時間を要する</a:t>
            </a:r>
            <a:endParaRPr lang="en-US" altLang="ja-JP" dirty="0"/>
          </a:p>
        </p:txBody>
      </p:sp>
    </p:spTree>
    <p:extLst>
      <p:ext uri="{BB962C8B-B14F-4D97-AF65-F5344CB8AC3E}">
        <p14:creationId xmlns:p14="http://schemas.microsoft.com/office/powerpoint/2010/main" val="39337213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711E6B-78DD-6142-B33B-1AA0ACC016EA}"/>
              </a:ext>
            </a:extLst>
          </p:cNvPr>
          <p:cNvSpPr>
            <a:spLocks noGrp="1"/>
          </p:cNvSpPr>
          <p:nvPr>
            <p:ph type="title"/>
          </p:nvPr>
        </p:nvSpPr>
        <p:spPr/>
        <p:txBody>
          <a:bodyPr>
            <a:normAutofit/>
          </a:bodyPr>
          <a:lstStyle/>
          <a:p>
            <a:r>
              <a:rPr kumimoji="1" lang="ja-JP" altLang="en-US"/>
              <a:t>評価方法</a:t>
            </a:r>
          </a:p>
        </p:txBody>
      </p:sp>
      <p:sp>
        <p:nvSpPr>
          <p:cNvPr id="3" name="コンテンツ プレースホルダー 2">
            <a:extLst>
              <a:ext uri="{FF2B5EF4-FFF2-40B4-BE49-F238E27FC236}">
                <a16:creationId xmlns:a16="http://schemas.microsoft.com/office/drawing/2014/main" id="{2776E241-109B-4441-AB96-325F36A525D1}"/>
              </a:ext>
            </a:extLst>
          </p:cNvPr>
          <p:cNvSpPr>
            <a:spLocks noGrp="1"/>
          </p:cNvSpPr>
          <p:nvPr>
            <p:ph idx="1"/>
          </p:nvPr>
        </p:nvSpPr>
        <p:spPr>
          <a:xfrm>
            <a:off x="549887" y="1142580"/>
            <a:ext cx="8021632" cy="2680390"/>
          </a:xfrm>
        </p:spPr>
        <p:txBody>
          <a:bodyPr>
            <a:normAutofit/>
          </a:bodyPr>
          <a:lstStyle/>
          <a:p>
            <a:r>
              <a:rPr kumimoji="1" lang="ja-JP" altLang="en-US"/>
              <a:t>性能の評価</a:t>
            </a:r>
            <a:endParaRPr kumimoji="1" lang="en-US" altLang="ja-JP" dirty="0"/>
          </a:p>
          <a:p>
            <a:pPr lvl="1"/>
            <a:r>
              <a:rPr lang="ja-JP" altLang="en-US"/>
              <a:t>スループット（</a:t>
            </a:r>
            <a:r>
              <a:rPr lang="en-US" altLang="ja-JP" dirty="0"/>
              <a:t>TP</a:t>
            </a:r>
            <a:r>
              <a:rPr lang="ja-JP" altLang="en-US"/>
              <a:t>）</a:t>
            </a:r>
            <a:endParaRPr lang="en-US" altLang="ja-JP" dirty="0"/>
          </a:p>
        </p:txBody>
      </p:sp>
      <p:sp>
        <p:nvSpPr>
          <p:cNvPr id="4" name="スライド番号プレースホルダー 3">
            <a:extLst>
              <a:ext uri="{FF2B5EF4-FFF2-40B4-BE49-F238E27FC236}">
                <a16:creationId xmlns:a16="http://schemas.microsoft.com/office/drawing/2014/main" id="{D6AEE330-70CB-6F47-AB49-07B9013449A9}"/>
              </a:ext>
            </a:extLst>
          </p:cNvPr>
          <p:cNvSpPr>
            <a:spLocks noGrp="1"/>
          </p:cNvSpPr>
          <p:nvPr>
            <p:ph type="sldNum" sz="quarter" idx="12"/>
          </p:nvPr>
        </p:nvSpPr>
        <p:spPr/>
        <p:txBody>
          <a:bodyPr/>
          <a:lstStyle/>
          <a:p>
            <a:fld id="{6D22F896-40B5-4ADD-8801-0D06FADFA095}" type="slidenum">
              <a:rPr lang="en-US" smtClean="0"/>
              <a:pPr/>
              <a:t>14</a:t>
            </a:fld>
            <a:endParaRPr lang="en-US" dirty="0"/>
          </a:p>
        </p:txBody>
      </p:sp>
      <p:pic>
        <p:nvPicPr>
          <p:cNvPr id="5" name="図 4">
            <a:extLst>
              <a:ext uri="{FF2B5EF4-FFF2-40B4-BE49-F238E27FC236}">
                <a16:creationId xmlns:a16="http://schemas.microsoft.com/office/drawing/2014/main" id="{87A04EC6-F144-3F4F-B2EB-0DCA51DAEADE}"/>
              </a:ext>
            </a:extLst>
          </p:cNvPr>
          <p:cNvPicPr>
            <a:picLocks noChangeAspect="1"/>
          </p:cNvPicPr>
          <p:nvPr/>
        </p:nvPicPr>
        <p:blipFill>
          <a:blip r:embed="rId3"/>
          <a:stretch>
            <a:fillRect/>
          </a:stretch>
        </p:blipFill>
        <p:spPr>
          <a:xfrm>
            <a:off x="3456967" y="2403796"/>
            <a:ext cx="1737603" cy="782429"/>
          </a:xfrm>
          <a:prstGeom prst="rect">
            <a:avLst/>
          </a:prstGeom>
        </p:spPr>
      </p:pic>
    </p:spTree>
    <p:extLst>
      <p:ext uri="{BB962C8B-B14F-4D97-AF65-F5344CB8AC3E}">
        <p14:creationId xmlns:p14="http://schemas.microsoft.com/office/powerpoint/2010/main" val="20670162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lang="ja-JP" altLang="en-US"/>
              <a:t>実験手順</a:t>
            </a:r>
            <a:endParaRPr kumimoji="1" lang="ja-JP" altLang="en-US"/>
          </a:p>
        </p:txBody>
      </p:sp>
      <p:sp>
        <p:nvSpPr>
          <p:cNvPr id="7" name="コンテンツ プレースホルダー 6">
            <a:extLst>
              <a:ext uri="{FF2B5EF4-FFF2-40B4-BE49-F238E27FC236}">
                <a16:creationId xmlns:a16="http://schemas.microsoft.com/office/drawing/2014/main" id="{4A2C0406-F67F-1B4B-9A63-7C52B7DAFCE7}"/>
              </a:ext>
            </a:extLst>
          </p:cNvPr>
          <p:cNvSpPr>
            <a:spLocks noGrp="1"/>
          </p:cNvSpPr>
          <p:nvPr>
            <p:ph idx="1"/>
          </p:nvPr>
        </p:nvSpPr>
        <p:spPr>
          <a:xfrm>
            <a:off x="794193" y="3732027"/>
            <a:ext cx="8021632" cy="2556398"/>
          </a:xfrm>
        </p:spPr>
        <p:txBody>
          <a:bodyPr>
            <a:normAutofit/>
          </a:bodyPr>
          <a:lstStyle/>
          <a:p>
            <a:r>
              <a:rPr kumimoji="1" lang="ja-JP" altLang="en-US"/>
              <a:t>水色に表示されるターゲットを赤い丸で</a:t>
            </a:r>
            <a:br>
              <a:rPr kumimoji="1" lang="en-US" altLang="ja-JP" dirty="0"/>
            </a:br>
            <a:r>
              <a:rPr kumimoji="1" lang="ja-JP" altLang="en-US"/>
              <a:t>示されるカーソルで選択する</a:t>
            </a:r>
            <a:endParaRPr kumimoji="1" lang="en-US" altLang="ja-JP" dirty="0"/>
          </a:p>
          <a:p>
            <a:pPr lvl="1"/>
            <a:r>
              <a:rPr lang="ja-JP" altLang="en-US"/>
              <a:t>数字の順に</a:t>
            </a:r>
            <a:r>
              <a:rPr lang="en-US" altLang="ja-JP" dirty="0"/>
              <a:t>14</a:t>
            </a:r>
            <a:r>
              <a:rPr lang="ja-JP" altLang="en-US"/>
              <a:t>回選択し、最初の</a:t>
            </a:r>
            <a:r>
              <a:rPr lang="en-US" altLang="ja-JP" dirty="0"/>
              <a:t>1</a:t>
            </a:r>
            <a:r>
              <a:rPr lang="ja-JP" altLang="en-US"/>
              <a:t>回は記録から除く</a:t>
            </a:r>
            <a:endParaRPr lang="en-US" altLang="ja-JP" dirty="0"/>
          </a:p>
          <a:p>
            <a:r>
              <a:rPr lang="ja-JP" altLang="en-US"/>
              <a:t>選択操作はキーボード上の</a:t>
            </a:r>
            <a:r>
              <a:rPr lang="en-US" altLang="ja-JP" dirty="0"/>
              <a:t>Enter</a:t>
            </a:r>
            <a:r>
              <a:rPr lang="ja-JP" altLang="en-US"/>
              <a:t>キーで行う</a:t>
            </a:r>
            <a:endParaRPr lang="en-US" altLang="ja-JP" dirty="0"/>
          </a:p>
          <a:p>
            <a:r>
              <a:rPr lang="en-US" altLang="ja-JP" dirty="0"/>
              <a:t>1</a:t>
            </a:r>
            <a:r>
              <a:rPr lang="ja-JP" altLang="en-US"/>
              <a:t>回の選択操作を</a:t>
            </a:r>
            <a:r>
              <a:rPr lang="en-US" altLang="ja-JP" dirty="0"/>
              <a:t>1</a:t>
            </a:r>
            <a:r>
              <a:rPr lang="ja-JP" altLang="en-US"/>
              <a:t>試行と数える</a:t>
            </a:r>
            <a:endParaRPr lang="en-US" altLang="ja-JP" dirty="0"/>
          </a:p>
          <a:p>
            <a:endParaRPr lang="en-US" altLang="ja-JP" dirty="0"/>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15</a:t>
            </a:fld>
            <a:endParaRPr lang="en-US" dirty="0"/>
          </a:p>
        </p:txBody>
      </p:sp>
      <p:pic>
        <p:nvPicPr>
          <p:cNvPr id="8" name="コンテンツ プレースホルダー 5">
            <a:extLst>
              <a:ext uri="{FF2B5EF4-FFF2-40B4-BE49-F238E27FC236}">
                <a16:creationId xmlns:a16="http://schemas.microsoft.com/office/drawing/2014/main" id="{66D139E9-36AA-514F-9332-29F112EEC390}"/>
              </a:ext>
            </a:extLst>
          </p:cNvPr>
          <p:cNvPicPr>
            <a:picLocks noChangeAspect="1"/>
          </p:cNvPicPr>
          <p:nvPr/>
        </p:nvPicPr>
        <p:blipFill>
          <a:blip r:embed="rId2"/>
          <a:stretch>
            <a:fillRect/>
          </a:stretch>
        </p:blipFill>
        <p:spPr>
          <a:xfrm>
            <a:off x="2393446" y="1034514"/>
            <a:ext cx="4585708" cy="2798585"/>
          </a:xfrm>
          <a:prstGeom prst="rect">
            <a:avLst/>
          </a:prstGeom>
        </p:spPr>
      </p:pic>
    </p:spTree>
    <p:extLst>
      <p:ext uri="{BB962C8B-B14F-4D97-AF65-F5344CB8AC3E}">
        <p14:creationId xmlns:p14="http://schemas.microsoft.com/office/powerpoint/2010/main" val="23438300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lang="ja-JP" altLang="en-US"/>
              <a:t>実験手順</a:t>
            </a:r>
            <a:endParaRPr kumimoji="1" lang="ja-JP" altLang="en-US"/>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a:xfrm>
            <a:off x="549887" y="1142580"/>
            <a:ext cx="8021632" cy="5146537"/>
          </a:xfrm>
        </p:spPr>
        <p:txBody>
          <a:bodyPr>
            <a:normAutofit/>
          </a:bodyPr>
          <a:lstStyle/>
          <a:p>
            <a:r>
              <a:rPr kumimoji="1" lang="ja-JP" altLang="en-US"/>
              <a:t>ターゲット間距離（</a:t>
            </a:r>
            <a:r>
              <a:rPr kumimoji="1" lang="en-US" altLang="ja-JP" dirty="0"/>
              <a:t>D</a:t>
            </a:r>
            <a:r>
              <a:rPr kumimoji="1" lang="ja-JP" altLang="en-US"/>
              <a:t>）とターゲット幅（</a:t>
            </a:r>
            <a:r>
              <a:rPr kumimoji="1" lang="en-US" altLang="ja-JP" dirty="0"/>
              <a:t>W</a:t>
            </a:r>
            <a:r>
              <a:rPr kumimoji="1" lang="ja-JP" altLang="en-US"/>
              <a:t>）をランダムに変化させて実験</a:t>
            </a:r>
            <a:endParaRPr kumimoji="1" lang="en-US" altLang="ja-JP" dirty="0"/>
          </a:p>
          <a:p>
            <a:pPr lvl="1"/>
            <a:r>
              <a:rPr lang="en-US" altLang="ja-JP" dirty="0"/>
              <a:t>D</a:t>
            </a:r>
            <a:r>
              <a:rPr lang="ja-JP" altLang="en-US"/>
              <a:t>：</a:t>
            </a:r>
            <a:r>
              <a:rPr lang="en-US" altLang="ja-JP" dirty="0"/>
              <a:t>2.0</a:t>
            </a:r>
            <a:r>
              <a:rPr lang="ja-JP" altLang="en-US"/>
              <a:t>、</a:t>
            </a:r>
            <a:r>
              <a:rPr lang="en-US" altLang="ja-JP" dirty="0"/>
              <a:t>5.0</a:t>
            </a:r>
            <a:r>
              <a:rPr lang="ja-JP" altLang="en-US"/>
              <a:t>、</a:t>
            </a:r>
            <a:r>
              <a:rPr lang="en-US" altLang="ja-JP" dirty="0"/>
              <a:t>8.0</a:t>
            </a:r>
            <a:r>
              <a:rPr lang="ja-JP" altLang="en-US"/>
              <a:t>（インチ）</a:t>
            </a:r>
            <a:endParaRPr lang="en-US" altLang="ja-JP" dirty="0"/>
          </a:p>
          <a:p>
            <a:pPr lvl="1"/>
            <a:r>
              <a:rPr lang="en-US" altLang="ja-JP" dirty="0"/>
              <a:t>W</a:t>
            </a:r>
            <a:r>
              <a:rPr lang="ja-JP" altLang="en-US"/>
              <a:t>：</a:t>
            </a:r>
            <a:r>
              <a:rPr lang="en-US" altLang="ja-JP" dirty="0"/>
              <a:t>0.5</a:t>
            </a:r>
            <a:r>
              <a:rPr lang="ja-JP" altLang="en-US"/>
              <a:t>、</a:t>
            </a:r>
            <a:r>
              <a:rPr lang="en-US" altLang="ja-JP" dirty="0"/>
              <a:t>1.0</a:t>
            </a:r>
            <a:r>
              <a:rPr lang="ja-JP" altLang="en-US"/>
              <a:t>、</a:t>
            </a:r>
            <a:r>
              <a:rPr lang="en-US" altLang="ja-JP" dirty="0"/>
              <a:t>1.5</a:t>
            </a:r>
            <a:r>
              <a:rPr lang="ja-JP" altLang="en-US"/>
              <a:t>（インチ）</a:t>
            </a:r>
            <a:endParaRPr lang="en-US" altLang="ja-JP" dirty="0"/>
          </a:p>
          <a:p>
            <a:pPr lvl="1"/>
            <a:r>
              <a:rPr lang="ja-JP" altLang="en-US"/>
              <a:t>それぞれの条件の組について選択操作を行い、</a:t>
            </a:r>
            <a:br>
              <a:rPr lang="en-US" altLang="ja-JP" dirty="0"/>
            </a:br>
            <a:r>
              <a:rPr lang="ja-JP" altLang="en-US"/>
              <a:t>これを</a:t>
            </a:r>
            <a:r>
              <a:rPr lang="en-US" altLang="ja-JP" dirty="0"/>
              <a:t>3</a:t>
            </a:r>
            <a:r>
              <a:rPr lang="ja-JP" altLang="en-US"/>
              <a:t>回繰り返す</a:t>
            </a:r>
            <a:endParaRPr lang="en-US" altLang="ja-JP" dirty="0"/>
          </a:p>
          <a:p>
            <a:r>
              <a:rPr lang="ja-JP" altLang="en-US"/>
              <a:t>参加者</a:t>
            </a:r>
            <a:r>
              <a:rPr lang="en-US" altLang="ja-JP" dirty="0"/>
              <a:t>1</a:t>
            </a:r>
            <a:r>
              <a:rPr lang="ja-JP" altLang="en-US"/>
              <a:t>人あたりの試行数</a:t>
            </a:r>
            <a:endParaRPr lang="en-US" altLang="ja-JP" dirty="0"/>
          </a:p>
          <a:p>
            <a:pPr lvl="1"/>
            <a:r>
              <a:rPr lang="en-US" altLang="ja-JP" dirty="0"/>
              <a:t>2</a:t>
            </a:r>
            <a:r>
              <a:rPr lang="ja-JP" altLang="en-US"/>
              <a:t>（左右膝）</a:t>
            </a:r>
            <a:r>
              <a:rPr lang="en-US" altLang="ja-JP" dirty="0"/>
              <a:t>* 13</a:t>
            </a:r>
            <a:r>
              <a:rPr lang="ja-JP" altLang="en-US"/>
              <a:t>（ターゲット数）</a:t>
            </a:r>
            <a:r>
              <a:rPr lang="en-US" altLang="ja-JP" dirty="0"/>
              <a:t>* </a:t>
            </a:r>
            <a:r>
              <a:rPr lang="ja-JP" altLang="en-US"/>
              <a:t>９（条件）</a:t>
            </a:r>
            <a:br>
              <a:rPr lang="en-US" altLang="ja-JP" dirty="0"/>
            </a:br>
            <a:r>
              <a:rPr lang="en-US" altLang="ja-JP" dirty="0"/>
              <a:t>* 3</a:t>
            </a:r>
            <a:r>
              <a:rPr lang="ja-JP" altLang="en-US"/>
              <a:t>（回繰り返し）＝</a:t>
            </a:r>
            <a:r>
              <a:rPr lang="en-US" altLang="ja-JP" dirty="0"/>
              <a:t>702</a:t>
            </a:r>
            <a:r>
              <a:rPr lang="ja-JP" altLang="en-US"/>
              <a:t>試行</a:t>
            </a:r>
            <a:endParaRPr lang="en-US" altLang="ja-JP" dirty="0"/>
          </a:p>
          <a:p>
            <a:r>
              <a:rPr lang="ja-JP" altLang="en-US"/>
              <a:t>実験終了後にアンケートを実施</a:t>
            </a:r>
            <a:endParaRPr lang="en-US" altLang="ja-JP" dirty="0"/>
          </a:p>
          <a:p>
            <a:endParaRPr kumimoji="1" lang="ja-JP" altLang="en-US"/>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16</a:t>
            </a:fld>
            <a:endParaRPr lang="en-US" dirty="0"/>
          </a:p>
        </p:txBody>
      </p:sp>
    </p:spTree>
    <p:extLst>
      <p:ext uri="{BB962C8B-B14F-4D97-AF65-F5344CB8AC3E}">
        <p14:creationId xmlns:p14="http://schemas.microsoft.com/office/powerpoint/2010/main" val="34237636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711E6B-78DD-6142-B33B-1AA0ACC016EA}"/>
              </a:ext>
            </a:extLst>
          </p:cNvPr>
          <p:cNvSpPr>
            <a:spLocks noGrp="1"/>
          </p:cNvSpPr>
          <p:nvPr>
            <p:ph type="title"/>
          </p:nvPr>
        </p:nvSpPr>
        <p:spPr/>
        <p:txBody>
          <a:bodyPr>
            <a:normAutofit/>
          </a:bodyPr>
          <a:lstStyle/>
          <a:p>
            <a:r>
              <a:rPr kumimoji="1" lang="ja-JP" altLang="en-US"/>
              <a:t>取得するデータ</a:t>
            </a:r>
          </a:p>
        </p:txBody>
      </p:sp>
      <p:sp>
        <p:nvSpPr>
          <p:cNvPr id="3" name="コンテンツ プレースホルダー 2">
            <a:extLst>
              <a:ext uri="{FF2B5EF4-FFF2-40B4-BE49-F238E27FC236}">
                <a16:creationId xmlns:a16="http://schemas.microsoft.com/office/drawing/2014/main" id="{2776E241-109B-4441-AB96-325F36A525D1}"/>
              </a:ext>
            </a:extLst>
          </p:cNvPr>
          <p:cNvSpPr>
            <a:spLocks noGrp="1"/>
          </p:cNvSpPr>
          <p:nvPr>
            <p:ph idx="1"/>
          </p:nvPr>
        </p:nvSpPr>
        <p:spPr>
          <a:xfrm>
            <a:off x="549887" y="1142581"/>
            <a:ext cx="8021632" cy="5670526"/>
          </a:xfrm>
        </p:spPr>
        <p:txBody>
          <a:bodyPr>
            <a:normAutofit/>
          </a:bodyPr>
          <a:lstStyle/>
          <a:p>
            <a:r>
              <a:rPr kumimoji="1" lang="ja-JP" altLang="en-US"/>
              <a:t>試行ごとに以下のデータを取得</a:t>
            </a:r>
            <a:endParaRPr kumimoji="1" lang="en-US" altLang="ja-JP" dirty="0"/>
          </a:p>
          <a:p>
            <a:pPr lvl="1"/>
            <a:r>
              <a:rPr kumimoji="1" lang="ja-JP" altLang="en-US"/>
              <a:t>選択操作を行うまでに要した時間</a:t>
            </a:r>
            <a:endParaRPr kumimoji="1" lang="en-US" altLang="ja-JP" dirty="0"/>
          </a:p>
          <a:p>
            <a:pPr lvl="1"/>
            <a:r>
              <a:rPr lang="ja-JP" altLang="en-US"/>
              <a:t>ターゲットを正しく選択できているかを表すフラグ</a:t>
            </a:r>
            <a:endParaRPr lang="en-US" altLang="ja-JP" dirty="0"/>
          </a:p>
          <a:p>
            <a:pPr lvl="1"/>
            <a:endParaRPr lang="en-US" altLang="ja-JP" dirty="0"/>
          </a:p>
          <a:p>
            <a:pPr marL="457200" lvl="1" indent="0">
              <a:buNone/>
            </a:pPr>
            <a:endParaRPr lang="en-US" altLang="ja-JP" dirty="0"/>
          </a:p>
        </p:txBody>
      </p:sp>
      <p:sp>
        <p:nvSpPr>
          <p:cNvPr id="4" name="スライド番号プレースホルダー 3">
            <a:extLst>
              <a:ext uri="{FF2B5EF4-FFF2-40B4-BE49-F238E27FC236}">
                <a16:creationId xmlns:a16="http://schemas.microsoft.com/office/drawing/2014/main" id="{D6AEE330-70CB-6F47-AB49-07B9013449A9}"/>
              </a:ext>
            </a:extLst>
          </p:cNvPr>
          <p:cNvSpPr>
            <a:spLocks noGrp="1"/>
          </p:cNvSpPr>
          <p:nvPr>
            <p:ph type="sldNum" sz="quarter" idx="12"/>
          </p:nvPr>
        </p:nvSpPr>
        <p:spPr/>
        <p:txBody>
          <a:bodyPr/>
          <a:lstStyle/>
          <a:p>
            <a:fld id="{6D22F896-40B5-4ADD-8801-0D06FADFA095}" type="slidenum">
              <a:rPr lang="en-US" smtClean="0"/>
              <a:pPr/>
              <a:t>17</a:t>
            </a:fld>
            <a:endParaRPr lang="en-US" dirty="0"/>
          </a:p>
        </p:txBody>
      </p:sp>
    </p:spTree>
    <p:extLst>
      <p:ext uri="{BB962C8B-B14F-4D97-AF65-F5344CB8AC3E}">
        <p14:creationId xmlns:p14="http://schemas.microsoft.com/office/powerpoint/2010/main" val="34169917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kumimoji="1" lang="ja-JP" altLang="en-US"/>
              <a:t>実験結果</a:t>
            </a:r>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a:xfrm>
            <a:off x="603557" y="3963725"/>
            <a:ext cx="8021632" cy="2506909"/>
          </a:xfrm>
        </p:spPr>
        <p:txBody>
          <a:bodyPr>
            <a:normAutofit/>
          </a:bodyPr>
          <a:lstStyle/>
          <a:p>
            <a:r>
              <a:rPr kumimoji="1" lang="ja-JP" altLang="en-US"/>
              <a:t>左膝と右膝の回帰直線に大きな差はなかった</a:t>
            </a:r>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18</a:t>
            </a:fld>
            <a:endParaRPr lang="en-US" dirty="0"/>
          </a:p>
        </p:txBody>
      </p:sp>
      <p:pic>
        <p:nvPicPr>
          <p:cNvPr id="10" name="図 9">
            <a:extLst>
              <a:ext uri="{FF2B5EF4-FFF2-40B4-BE49-F238E27FC236}">
                <a16:creationId xmlns:a16="http://schemas.microsoft.com/office/drawing/2014/main" id="{D01ACE1E-C471-FB43-BD86-2D37BC65DB4E}"/>
              </a:ext>
            </a:extLst>
          </p:cNvPr>
          <p:cNvPicPr>
            <a:picLocks noChangeAspect="1"/>
          </p:cNvPicPr>
          <p:nvPr/>
        </p:nvPicPr>
        <p:blipFill>
          <a:blip r:embed="rId3"/>
          <a:stretch>
            <a:fillRect/>
          </a:stretch>
        </p:blipFill>
        <p:spPr>
          <a:xfrm>
            <a:off x="393430" y="1075209"/>
            <a:ext cx="3986951" cy="2847822"/>
          </a:xfrm>
          <a:prstGeom prst="rect">
            <a:avLst/>
          </a:prstGeom>
        </p:spPr>
      </p:pic>
      <p:pic>
        <p:nvPicPr>
          <p:cNvPr id="12" name="図 11">
            <a:extLst>
              <a:ext uri="{FF2B5EF4-FFF2-40B4-BE49-F238E27FC236}">
                <a16:creationId xmlns:a16="http://schemas.microsoft.com/office/drawing/2014/main" id="{801ABD2B-D88D-9A4A-BCB6-AE09D9B977D6}"/>
              </a:ext>
            </a:extLst>
          </p:cNvPr>
          <p:cNvPicPr>
            <a:picLocks noChangeAspect="1"/>
          </p:cNvPicPr>
          <p:nvPr/>
        </p:nvPicPr>
        <p:blipFill>
          <a:blip r:embed="rId4"/>
          <a:stretch>
            <a:fillRect/>
          </a:stretch>
        </p:blipFill>
        <p:spPr>
          <a:xfrm>
            <a:off x="4638238" y="1075209"/>
            <a:ext cx="3986951" cy="2847822"/>
          </a:xfrm>
          <a:prstGeom prst="rect">
            <a:avLst/>
          </a:prstGeom>
        </p:spPr>
      </p:pic>
    </p:spTree>
    <p:extLst>
      <p:ext uri="{BB962C8B-B14F-4D97-AF65-F5344CB8AC3E}">
        <p14:creationId xmlns:p14="http://schemas.microsoft.com/office/powerpoint/2010/main" val="14211468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kumimoji="1" lang="ja-JP" altLang="en-US"/>
              <a:t>実験結果</a:t>
            </a:r>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a:xfrm>
            <a:off x="603557" y="3923032"/>
            <a:ext cx="8021632" cy="2108118"/>
          </a:xfrm>
        </p:spPr>
        <p:txBody>
          <a:bodyPr>
            <a:normAutofit lnSpcReduction="10000"/>
          </a:bodyPr>
          <a:lstStyle/>
          <a:p>
            <a:r>
              <a:rPr lang="ja-JP" altLang="en-US"/>
              <a:t>スループットは、左膝：</a:t>
            </a:r>
            <a:r>
              <a:rPr lang="en-US" altLang="ja-JP" dirty="0"/>
              <a:t>1.497[bit/s] </a:t>
            </a:r>
            <a:br>
              <a:rPr lang="en-US" altLang="ja-JP" dirty="0"/>
            </a:br>
            <a:r>
              <a:rPr lang="ja-JP" altLang="en-US"/>
              <a:t>右膝：</a:t>
            </a:r>
            <a:r>
              <a:rPr lang="en-US" altLang="ja-JP" dirty="0"/>
              <a:t>1.540[bit/s]</a:t>
            </a:r>
            <a:r>
              <a:rPr lang="ja-JP" altLang="en-US"/>
              <a:t>であった</a:t>
            </a:r>
            <a:endParaRPr lang="en-US" altLang="ja-JP" dirty="0"/>
          </a:p>
          <a:p>
            <a:pPr lvl="1"/>
            <a:r>
              <a:rPr lang="ja-JP" altLang="en-US"/>
              <a:t>単純な数値比較では、</a:t>
            </a:r>
            <a:r>
              <a:rPr lang="en-US" altLang="ja-JP" dirty="0" err="1"/>
              <a:t>Velloso</a:t>
            </a:r>
            <a:r>
              <a:rPr lang="ja-JP" altLang="en-US"/>
              <a:t>ら</a:t>
            </a:r>
            <a:r>
              <a:rPr lang="en-US" altLang="ja-JP" dirty="0"/>
              <a:t>[1]</a:t>
            </a:r>
            <a:r>
              <a:rPr lang="ja-JP" altLang="en-US"/>
              <a:t>の足による実験よりも（左足</a:t>
            </a:r>
            <a:r>
              <a:rPr lang="en-US" altLang="ja-JP" dirty="0"/>
              <a:t>:1.14[bit/s]</a:t>
            </a:r>
            <a:r>
              <a:rPr lang="ja-JP" altLang="en-US"/>
              <a:t>、右足</a:t>
            </a:r>
            <a:r>
              <a:rPr lang="en-US" altLang="ja-JP" dirty="0"/>
              <a:t>:1.16[bit/s]</a:t>
            </a:r>
            <a:r>
              <a:rPr lang="ja-JP" altLang="en-US"/>
              <a:t>）</a:t>
            </a:r>
            <a:br>
              <a:rPr lang="en-US" altLang="ja-JP" dirty="0"/>
            </a:br>
            <a:r>
              <a:rPr lang="ja-JP" altLang="en-US"/>
              <a:t>高い結果である</a:t>
            </a:r>
            <a:endParaRPr lang="en-US" altLang="ja-JP" dirty="0"/>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19</a:t>
            </a:fld>
            <a:endParaRPr lang="en-US" dirty="0"/>
          </a:p>
        </p:txBody>
      </p:sp>
      <p:pic>
        <p:nvPicPr>
          <p:cNvPr id="10" name="図 9">
            <a:extLst>
              <a:ext uri="{FF2B5EF4-FFF2-40B4-BE49-F238E27FC236}">
                <a16:creationId xmlns:a16="http://schemas.microsoft.com/office/drawing/2014/main" id="{D01ACE1E-C471-FB43-BD86-2D37BC65DB4E}"/>
              </a:ext>
            </a:extLst>
          </p:cNvPr>
          <p:cNvPicPr>
            <a:picLocks noChangeAspect="1"/>
          </p:cNvPicPr>
          <p:nvPr/>
        </p:nvPicPr>
        <p:blipFill>
          <a:blip r:embed="rId3"/>
          <a:stretch>
            <a:fillRect/>
          </a:stretch>
        </p:blipFill>
        <p:spPr>
          <a:xfrm>
            <a:off x="393430" y="1075209"/>
            <a:ext cx="3986951" cy="2847822"/>
          </a:xfrm>
          <a:prstGeom prst="rect">
            <a:avLst/>
          </a:prstGeom>
        </p:spPr>
      </p:pic>
      <p:pic>
        <p:nvPicPr>
          <p:cNvPr id="12" name="図 11">
            <a:extLst>
              <a:ext uri="{FF2B5EF4-FFF2-40B4-BE49-F238E27FC236}">
                <a16:creationId xmlns:a16="http://schemas.microsoft.com/office/drawing/2014/main" id="{801ABD2B-D88D-9A4A-BCB6-AE09D9B977D6}"/>
              </a:ext>
            </a:extLst>
          </p:cNvPr>
          <p:cNvPicPr>
            <a:picLocks noChangeAspect="1"/>
          </p:cNvPicPr>
          <p:nvPr/>
        </p:nvPicPr>
        <p:blipFill>
          <a:blip r:embed="rId4"/>
          <a:stretch>
            <a:fillRect/>
          </a:stretch>
        </p:blipFill>
        <p:spPr>
          <a:xfrm>
            <a:off x="4638238" y="1075209"/>
            <a:ext cx="3986951" cy="2847822"/>
          </a:xfrm>
          <a:prstGeom prst="rect">
            <a:avLst/>
          </a:prstGeom>
        </p:spPr>
      </p:pic>
      <p:sp>
        <p:nvSpPr>
          <p:cNvPr id="5" name="テキスト ボックス 4">
            <a:extLst>
              <a:ext uri="{FF2B5EF4-FFF2-40B4-BE49-F238E27FC236}">
                <a16:creationId xmlns:a16="http://schemas.microsoft.com/office/drawing/2014/main" id="{9FC8B47B-9B1D-C048-96D4-443CDEA8D678}"/>
              </a:ext>
            </a:extLst>
          </p:cNvPr>
          <p:cNvSpPr txBox="1"/>
          <p:nvPr/>
        </p:nvSpPr>
        <p:spPr>
          <a:xfrm>
            <a:off x="603557" y="6103663"/>
            <a:ext cx="7470400" cy="707886"/>
          </a:xfrm>
          <a:prstGeom prst="rect">
            <a:avLst/>
          </a:prstGeom>
          <a:noFill/>
        </p:spPr>
        <p:txBody>
          <a:bodyPr wrap="square" rtlCol="0">
            <a:spAutoFit/>
          </a:bodyPr>
          <a:lstStyle/>
          <a:p>
            <a:r>
              <a:rPr lang="en-US" altLang="ja-JP" sz="1000" dirty="0"/>
              <a:t>[1]Eduardo </a:t>
            </a:r>
            <a:r>
              <a:rPr lang="en-US" altLang="ja-JP" sz="1000" dirty="0" err="1"/>
              <a:t>Velloso</a:t>
            </a:r>
            <a:r>
              <a:rPr lang="en-US" altLang="ja-JP" sz="1000" dirty="0"/>
              <a:t>, Jason Alexander, Andreas Bulling, and Hans </a:t>
            </a:r>
            <a:r>
              <a:rPr lang="en-US" altLang="ja-JP" sz="1000" dirty="0" err="1"/>
              <a:t>Gellersen</a:t>
            </a:r>
            <a:r>
              <a:rPr lang="en-US" altLang="ja-JP" sz="1000" dirty="0"/>
              <a:t>. Interactions Under the Desk: A </a:t>
            </a:r>
            <a:r>
              <a:rPr lang="en-US" altLang="ja-JP" sz="1000" dirty="0" err="1"/>
              <a:t>Characterisation</a:t>
            </a:r>
            <a:r>
              <a:rPr lang="en-US" altLang="ja-JP" sz="1000" dirty="0"/>
              <a:t> of Foot Movements for Input in a Seated Position. In 15th Human-Computer Interaction (INTERACT), Vol. LNCS-9296 of Human-Computer Interaction – INTERACT 2015, pp. 384–401, Bamberg, Germany, September 2015.</a:t>
            </a:r>
            <a:endParaRPr kumimoji="1" lang="en-US" altLang="ja-JP" sz="1000" dirty="0"/>
          </a:p>
          <a:p>
            <a:endParaRPr kumimoji="1" lang="ja-JP" altLang="en-US" sz="1000"/>
          </a:p>
        </p:txBody>
      </p:sp>
    </p:spTree>
    <p:extLst>
      <p:ext uri="{BB962C8B-B14F-4D97-AF65-F5344CB8AC3E}">
        <p14:creationId xmlns:p14="http://schemas.microsoft.com/office/powerpoint/2010/main" val="38053045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C930CD-931B-314E-9595-60C4944EDC9C}"/>
              </a:ext>
            </a:extLst>
          </p:cNvPr>
          <p:cNvSpPr>
            <a:spLocks noGrp="1"/>
          </p:cNvSpPr>
          <p:nvPr>
            <p:ph type="title"/>
          </p:nvPr>
        </p:nvSpPr>
        <p:spPr>
          <a:xfrm>
            <a:off x="549886" y="44893"/>
            <a:ext cx="7053464" cy="989621"/>
          </a:xfrm>
        </p:spPr>
        <p:txBody>
          <a:bodyPr/>
          <a:lstStyle/>
          <a:p>
            <a:r>
              <a:rPr kumimoji="1" lang="ja-JP" altLang="en-US"/>
              <a:t>研究背景</a:t>
            </a:r>
          </a:p>
        </p:txBody>
      </p:sp>
      <p:sp>
        <p:nvSpPr>
          <p:cNvPr id="3" name="コンテンツ プレースホルダー 2">
            <a:extLst>
              <a:ext uri="{FF2B5EF4-FFF2-40B4-BE49-F238E27FC236}">
                <a16:creationId xmlns:a16="http://schemas.microsoft.com/office/drawing/2014/main" id="{B3BCB560-715F-A241-846D-0BDCC6EA25EB}"/>
              </a:ext>
            </a:extLst>
          </p:cNvPr>
          <p:cNvSpPr>
            <a:spLocks noGrp="1"/>
          </p:cNvSpPr>
          <p:nvPr>
            <p:ph idx="1"/>
          </p:nvPr>
        </p:nvSpPr>
        <p:spPr>
          <a:xfrm>
            <a:off x="467670" y="1142581"/>
            <a:ext cx="8103849" cy="1922166"/>
          </a:xfrm>
        </p:spPr>
        <p:txBody>
          <a:bodyPr>
            <a:normAutofit lnSpcReduction="10000"/>
          </a:bodyPr>
          <a:lstStyle/>
          <a:p>
            <a:r>
              <a:rPr lang="ja-JP" altLang="en-US"/>
              <a:t>コンピュータの操作では、キーボードとマウスを用いる</a:t>
            </a:r>
            <a:endParaRPr lang="en-US" altLang="ja-JP" dirty="0"/>
          </a:p>
          <a:p>
            <a:r>
              <a:rPr lang="ja-JP" altLang="en-US"/>
              <a:t>ユーザは、手をキーボードとマウスの間を何度も往復させなければならない問題がある</a:t>
            </a:r>
            <a:endParaRPr lang="en-US" altLang="ja-JP" dirty="0"/>
          </a:p>
        </p:txBody>
      </p:sp>
      <p:sp>
        <p:nvSpPr>
          <p:cNvPr id="4" name="スライド番号プレースホルダー 3">
            <a:extLst>
              <a:ext uri="{FF2B5EF4-FFF2-40B4-BE49-F238E27FC236}">
                <a16:creationId xmlns:a16="http://schemas.microsoft.com/office/drawing/2014/main" id="{E7926B88-74B8-A14E-BD84-84FC631EBD2A}"/>
              </a:ext>
            </a:extLst>
          </p:cNvPr>
          <p:cNvSpPr>
            <a:spLocks noGrp="1"/>
          </p:cNvSpPr>
          <p:nvPr>
            <p:ph type="sldNum" sz="quarter" idx="12"/>
          </p:nvPr>
        </p:nvSpPr>
        <p:spPr/>
        <p:txBody>
          <a:bodyPr/>
          <a:lstStyle/>
          <a:p>
            <a:fld id="{6D22F896-40B5-4ADD-8801-0D06FADFA095}" type="slidenum">
              <a:rPr lang="en-US" smtClean="0"/>
              <a:pPr/>
              <a:t>2</a:t>
            </a:fld>
            <a:endParaRPr lang="en-US" dirty="0"/>
          </a:p>
        </p:txBody>
      </p:sp>
      <p:sp>
        <p:nvSpPr>
          <p:cNvPr id="7" name="テキスト ボックス 6">
            <a:extLst>
              <a:ext uri="{FF2B5EF4-FFF2-40B4-BE49-F238E27FC236}">
                <a16:creationId xmlns:a16="http://schemas.microsoft.com/office/drawing/2014/main" id="{F31132D3-E7D3-A942-8779-74E9CCCE4DC4}"/>
              </a:ext>
            </a:extLst>
          </p:cNvPr>
          <p:cNvSpPr txBox="1"/>
          <p:nvPr/>
        </p:nvSpPr>
        <p:spPr>
          <a:xfrm>
            <a:off x="867014" y="3240073"/>
            <a:ext cx="7305151" cy="1200329"/>
          </a:xfrm>
          <a:prstGeom prst="rect">
            <a:avLst/>
          </a:prstGeom>
          <a:noFill/>
        </p:spPr>
        <p:txBody>
          <a:bodyPr wrap="square" rtlCol="0">
            <a:spAutoFit/>
          </a:bodyPr>
          <a:lstStyle/>
          <a:p>
            <a:r>
              <a:rPr kumimoji="1" lang="ja-JP" altLang="en-US" sz="2400">
                <a:latin typeface="Hiragino Kaku Gothic ProN W3" panose="020B0300000000000000" pitchFamily="34" charset="-128"/>
                <a:ea typeface="Hiragino Kaku Gothic ProN W3" panose="020B0300000000000000" pitchFamily="34" charset="-128"/>
              </a:rPr>
              <a:t>手をキーボードに置いたまま、マウスカーソルや</a:t>
            </a:r>
            <a:br>
              <a:rPr kumimoji="1" lang="en-US" altLang="ja-JP" sz="2400" dirty="0">
                <a:latin typeface="Hiragino Kaku Gothic ProN W3" panose="020B0300000000000000" pitchFamily="34" charset="-128"/>
                <a:ea typeface="Hiragino Kaku Gothic ProN W3" panose="020B0300000000000000" pitchFamily="34" charset="-128"/>
              </a:rPr>
            </a:br>
            <a:r>
              <a:rPr kumimoji="1" lang="ja-JP" altLang="en-US" sz="2400">
                <a:latin typeface="Hiragino Kaku Gothic ProN W3" panose="020B0300000000000000" pitchFamily="34" charset="-128"/>
                <a:ea typeface="Hiragino Kaku Gothic ProN W3" panose="020B0300000000000000" pitchFamily="34" charset="-128"/>
              </a:rPr>
              <a:t>他のコンピュータの操作を可能にすることで、</a:t>
            </a:r>
            <a:br>
              <a:rPr kumimoji="1" lang="en-US" altLang="ja-JP" sz="2400" dirty="0">
                <a:latin typeface="Hiragino Kaku Gothic ProN W3" panose="020B0300000000000000" pitchFamily="34" charset="-128"/>
                <a:ea typeface="Hiragino Kaku Gothic ProN W3" panose="020B0300000000000000" pitchFamily="34" charset="-128"/>
              </a:rPr>
            </a:br>
            <a:r>
              <a:rPr kumimoji="1" lang="ja-JP" altLang="en-US" sz="2400">
                <a:latin typeface="Hiragino Kaku Gothic ProN W3" panose="020B0300000000000000" pitchFamily="34" charset="-128"/>
                <a:ea typeface="Hiragino Kaku Gothic ProN W3" panose="020B0300000000000000" pitchFamily="34" charset="-128"/>
              </a:rPr>
              <a:t>ユーザの負担が軽減される</a:t>
            </a:r>
          </a:p>
        </p:txBody>
      </p:sp>
      <p:sp>
        <p:nvSpPr>
          <p:cNvPr id="8" name="テキスト ボックス 7">
            <a:extLst>
              <a:ext uri="{FF2B5EF4-FFF2-40B4-BE49-F238E27FC236}">
                <a16:creationId xmlns:a16="http://schemas.microsoft.com/office/drawing/2014/main" id="{FB741BDC-C648-A944-93EA-4E78FEA8DF32}"/>
              </a:ext>
            </a:extLst>
          </p:cNvPr>
          <p:cNvSpPr txBox="1"/>
          <p:nvPr/>
        </p:nvSpPr>
        <p:spPr>
          <a:xfrm>
            <a:off x="867015" y="5131512"/>
            <a:ext cx="7305151" cy="830997"/>
          </a:xfrm>
          <a:prstGeom prst="rect">
            <a:avLst/>
          </a:prstGeom>
          <a:noFill/>
        </p:spPr>
        <p:txBody>
          <a:bodyPr wrap="square" rtlCol="0">
            <a:spAutoFit/>
          </a:bodyPr>
          <a:lstStyle/>
          <a:p>
            <a:r>
              <a:rPr kumimoji="1" lang="ja-JP" altLang="en-US" sz="2400">
                <a:latin typeface="Hiragino Kaku Gothic ProN W3" panose="020B0300000000000000" pitchFamily="34" charset="-128"/>
                <a:ea typeface="Hiragino Kaku Gothic ProN W3" panose="020B0300000000000000" pitchFamily="34" charset="-128"/>
              </a:rPr>
              <a:t>アプローチの</a:t>
            </a:r>
            <a:r>
              <a:rPr kumimoji="1" lang="en-US" altLang="ja-JP" sz="2400" dirty="0">
                <a:latin typeface="Hiragino Kaku Gothic ProN W3" panose="020B0300000000000000" pitchFamily="34" charset="-128"/>
                <a:ea typeface="Hiragino Kaku Gothic ProN W3" panose="020B0300000000000000" pitchFamily="34" charset="-128"/>
              </a:rPr>
              <a:t>1</a:t>
            </a:r>
            <a:r>
              <a:rPr kumimoji="1" lang="ja-JP" altLang="en-US" sz="2400">
                <a:latin typeface="Hiragino Kaku Gothic ProN W3" panose="020B0300000000000000" pitchFamily="34" charset="-128"/>
                <a:ea typeface="Hiragino Kaku Gothic ProN W3" panose="020B0300000000000000" pitchFamily="34" charset="-128"/>
              </a:rPr>
              <a:t>つとして、足や膝を用いる研究が</a:t>
            </a:r>
            <a:br>
              <a:rPr kumimoji="1" lang="en-US" altLang="ja-JP" sz="2400" dirty="0">
                <a:latin typeface="Hiragino Kaku Gothic ProN W3" panose="020B0300000000000000" pitchFamily="34" charset="-128"/>
                <a:ea typeface="Hiragino Kaku Gothic ProN W3" panose="020B0300000000000000" pitchFamily="34" charset="-128"/>
              </a:rPr>
            </a:br>
            <a:r>
              <a:rPr kumimoji="1" lang="ja-JP" altLang="en-US" sz="2400">
                <a:latin typeface="Hiragino Kaku Gothic ProN W3" panose="020B0300000000000000" pitchFamily="34" charset="-128"/>
                <a:ea typeface="Hiragino Kaku Gothic ProN W3" panose="020B0300000000000000" pitchFamily="34" charset="-128"/>
              </a:rPr>
              <a:t>行われている</a:t>
            </a:r>
          </a:p>
        </p:txBody>
      </p:sp>
      <p:sp>
        <p:nvSpPr>
          <p:cNvPr id="9" name="下矢印 8">
            <a:extLst>
              <a:ext uri="{FF2B5EF4-FFF2-40B4-BE49-F238E27FC236}">
                <a16:creationId xmlns:a16="http://schemas.microsoft.com/office/drawing/2014/main" id="{1C5036AA-60DB-7D45-9C5C-AEEBEA799405}"/>
              </a:ext>
            </a:extLst>
          </p:cNvPr>
          <p:cNvSpPr/>
          <p:nvPr/>
        </p:nvSpPr>
        <p:spPr>
          <a:xfrm>
            <a:off x="4076618" y="4440402"/>
            <a:ext cx="575769" cy="69111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160268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kumimoji="1" lang="ja-JP" altLang="en-US"/>
              <a:t>実験結果</a:t>
            </a:r>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a:xfrm>
            <a:off x="528087" y="4129945"/>
            <a:ext cx="8021632" cy="2340690"/>
          </a:xfrm>
        </p:spPr>
        <p:txBody>
          <a:bodyPr>
            <a:normAutofit/>
          </a:bodyPr>
          <a:lstStyle/>
          <a:p>
            <a:r>
              <a:rPr lang="ja-JP" altLang="en-US"/>
              <a:t>エラー率は、左膝：</a:t>
            </a:r>
            <a:r>
              <a:rPr lang="en-US" altLang="ja-JP" dirty="0"/>
              <a:t>1.14%</a:t>
            </a:r>
            <a:r>
              <a:rPr lang="ja-JP" altLang="en-US"/>
              <a:t>、右膝：</a:t>
            </a:r>
            <a:r>
              <a:rPr lang="en-US" altLang="ja-JP" dirty="0"/>
              <a:t>1.71%</a:t>
            </a:r>
            <a:br>
              <a:rPr lang="en-US" altLang="ja-JP" dirty="0"/>
            </a:br>
            <a:r>
              <a:rPr lang="ja-JP" altLang="en-US"/>
              <a:t>と低い値を得た</a:t>
            </a:r>
            <a:endParaRPr lang="en-US" altLang="ja-JP" dirty="0"/>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20</a:t>
            </a:fld>
            <a:endParaRPr lang="en-US" dirty="0"/>
          </a:p>
        </p:txBody>
      </p:sp>
      <p:graphicFrame>
        <p:nvGraphicFramePr>
          <p:cNvPr id="7" name="グラフ 6">
            <a:extLst>
              <a:ext uri="{FF2B5EF4-FFF2-40B4-BE49-F238E27FC236}">
                <a16:creationId xmlns:a16="http://schemas.microsoft.com/office/drawing/2014/main" id="{9EF451A6-B03C-5840-99DE-78FD576FB11B}"/>
              </a:ext>
            </a:extLst>
          </p:cNvPr>
          <p:cNvGraphicFramePr/>
          <p:nvPr>
            <p:extLst>
              <p:ext uri="{D42A27DB-BD31-4B8C-83A1-F6EECF244321}">
                <p14:modId xmlns:p14="http://schemas.microsoft.com/office/powerpoint/2010/main" val="3273266421"/>
              </p:ext>
            </p:extLst>
          </p:nvPr>
        </p:nvGraphicFramePr>
        <p:xfrm>
          <a:off x="528087" y="1053580"/>
          <a:ext cx="3817815" cy="305729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グラフ 7">
            <a:extLst>
              <a:ext uri="{FF2B5EF4-FFF2-40B4-BE49-F238E27FC236}">
                <a16:creationId xmlns:a16="http://schemas.microsoft.com/office/drawing/2014/main" id="{DEF20A06-917F-7F43-9C26-1D0A1A6ACB39}"/>
              </a:ext>
            </a:extLst>
          </p:cNvPr>
          <p:cNvGraphicFramePr/>
          <p:nvPr>
            <p:extLst>
              <p:ext uri="{D42A27DB-BD31-4B8C-83A1-F6EECF244321}">
                <p14:modId xmlns:p14="http://schemas.microsoft.com/office/powerpoint/2010/main" val="1250631457"/>
              </p:ext>
            </p:extLst>
          </p:nvPr>
        </p:nvGraphicFramePr>
        <p:xfrm>
          <a:off x="4798100" y="1034513"/>
          <a:ext cx="3817813" cy="3057299"/>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9698005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lang="ja-JP" altLang="en-US"/>
              <a:t>実験結果</a:t>
            </a:r>
            <a:endParaRPr kumimoji="1" lang="ja-JP" altLang="en-US"/>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p:txBody>
          <a:bodyPr/>
          <a:lstStyle/>
          <a:p>
            <a:r>
              <a:rPr kumimoji="1" lang="ja-JP" altLang="en-US"/>
              <a:t>アンケートの結果、</a:t>
            </a:r>
            <a:r>
              <a:rPr lang="ja-JP" altLang="en-US"/>
              <a:t>太ももと足に疲労感を感じるという意見を受けた</a:t>
            </a:r>
            <a:endParaRPr lang="en-US" altLang="ja-JP" dirty="0"/>
          </a:p>
          <a:p>
            <a:r>
              <a:rPr kumimoji="1" lang="ja-JP" altLang="en-US"/>
              <a:t>操作性のさらなる向上と疲労感の改善が課題</a:t>
            </a:r>
            <a:endParaRPr kumimoji="1" lang="en-US" altLang="ja-JP" dirty="0"/>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21</a:t>
            </a:fld>
            <a:endParaRPr lang="en-US" dirty="0"/>
          </a:p>
        </p:txBody>
      </p:sp>
    </p:spTree>
    <p:extLst>
      <p:ext uri="{BB962C8B-B14F-4D97-AF65-F5344CB8AC3E}">
        <p14:creationId xmlns:p14="http://schemas.microsoft.com/office/powerpoint/2010/main" val="29067486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kumimoji="1" lang="ja-JP" altLang="en-US"/>
              <a:t>今後の展望</a:t>
            </a:r>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p:txBody>
          <a:bodyPr/>
          <a:lstStyle/>
          <a:p>
            <a:r>
              <a:rPr lang="ja-JP" altLang="en-US"/>
              <a:t>足による手法とのより詳しい性能比較</a:t>
            </a:r>
            <a:endParaRPr lang="en-US" altLang="ja-JP" dirty="0"/>
          </a:p>
          <a:p>
            <a:r>
              <a:rPr lang="ja-JP" altLang="en-US"/>
              <a:t>距離センサの配置間隔</a:t>
            </a:r>
            <a:endParaRPr lang="en-US" altLang="ja-JP" dirty="0"/>
          </a:p>
          <a:p>
            <a:pPr lvl="1"/>
            <a:r>
              <a:rPr kumimoji="1" lang="ja-JP" altLang="en-US"/>
              <a:t>様々な間隔で同様な実験を行う必要がある</a:t>
            </a:r>
            <a:endParaRPr kumimoji="1" lang="en-US" altLang="ja-JP" dirty="0"/>
          </a:p>
          <a:p>
            <a:r>
              <a:rPr lang="ja-JP" altLang="en-US"/>
              <a:t>カーソル以外の操作の実現</a:t>
            </a:r>
            <a:endParaRPr lang="en-US" altLang="ja-JP" dirty="0"/>
          </a:p>
          <a:p>
            <a:pPr lvl="1"/>
            <a:r>
              <a:rPr kumimoji="1" lang="ja-JP" altLang="en-US"/>
              <a:t>クリック操作やスクロール操作</a:t>
            </a:r>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22</a:t>
            </a:fld>
            <a:endParaRPr lang="en-US" dirty="0"/>
          </a:p>
        </p:txBody>
      </p:sp>
    </p:spTree>
    <p:extLst>
      <p:ext uri="{BB962C8B-B14F-4D97-AF65-F5344CB8AC3E}">
        <p14:creationId xmlns:p14="http://schemas.microsoft.com/office/powerpoint/2010/main" val="455266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kumimoji="1" lang="ja-JP" altLang="en-US"/>
              <a:t>まとめ</a:t>
            </a:r>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p:txBody>
          <a:bodyPr/>
          <a:lstStyle/>
          <a:p>
            <a:r>
              <a:rPr kumimoji="1" lang="ja-JP" altLang="en-US"/>
              <a:t>机の裏に設置した距離センサを用いて、膝の</a:t>
            </a:r>
            <a:br>
              <a:rPr kumimoji="1" lang="en-US" altLang="ja-JP" dirty="0"/>
            </a:br>
            <a:r>
              <a:rPr kumimoji="1" lang="ja-JP" altLang="en-US"/>
              <a:t>位置を取得し、カーソル操作に応用する</a:t>
            </a:r>
            <a:br>
              <a:rPr kumimoji="1" lang="en-US" altLang="ja-JP" dirty="0"/>
            </a:br>
            <a:r>
              <a:rPr kumimoji="1" lang="ja-JP" altLang="en-US"/>
              <a:t>手法を示した</a:t>
            </a:r>
            <a:endParaRPr kumimoji="1" lang="en-US" altLang="ja-JP" dirty="0"/>
          </a:p>
          <a:p>
            <a:r>
              <a:rPr lang="ja-JP" altLang="en-US"/>
              <a:t>膝を用いたカーソル操作を評価する実験を行い、フィッツの法則に基づいた評価を行なった</a:t>
            </a:r>
            <a:endParaRPr lang="en-US" altLang="ja-JP" dirty="0"/>
          </a:p>
          <a:p>
            <a:r>
              <a:rPr kumimoji="1" lang="ja-JP" altLang="en-US"/>
              <a:t>今後は、膝の運動に合わせたハードウェアの</a:t>
            </a:r>
            <a:br>
              <a:rPr kumimoji="1" lang="en-US" altLang="ja-JP" dirty="0"/>
            </a:br>
            <a:r>
              <a:rPr kumimoji="1" lang="ja-JP" altLang="en-US"/>
              <a:t>再設計、条件を変化させた実験を行い、</a:t>
            </a:r>
            <a:br>
              <a:rPr kumimoji="1" lang="en-US" altLang="ja-JP" dirty="0"/>
            </a:br>
            <a:r>
              <a:rPr kumimoji="1" lang="ja-JP" altLang="en-US"/>
              <a:t>操作性や疲労感の改良を行う</a:t>
            </a:r>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23</a:t>
            </a:fld>
            <a:endParaRPr lang="en-US" dirty="0"/>
          </a:p>
        </p:txBody>
      </p:sp>
    </p:spTree>
    <p:extLst>
      <p:ext uri="{BB962C8B-B14F-4D97-AF65-F5344CB8AC3E}">
        <p14:creationId xmlns:p14="http://schemas.microsoft.com/office/powerpoint/2010/main" val="19225908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AF6E5598-8C6B-4246-B9C5-DC97D1B57446}"/>
              </a:ext>
            </a:extLst>
          </p:cNvPr>
          <p:cNvSpPr>
            <a:spLocks noGrp="1"/>
          </p:cNvSpPr>
          <p:nvPr>
            <p:ph type="body" idx="1"/>
          </p:nvPr>
        </p:nvSpPr>
        <p:spPr>
          <a:xfrm>
            <a:off x="1276008" y="2230486"/>
            <a:ext cx="6269538" cy="2512529"/>
          </a:xfrm>
        </p:spPr>
        <p:txBody>
          <a:bodyPr>
            <a:normAutofit/>
          </a:bodyPr>
          <a:lstStyle/>
          <a:p>
            <a:pPr marL="342900" indent="-342900">
              <a:buFont typeface="Arial" panose="020B0604020202020204" pitchFamily="34" charset="0"/>
              <a:buChar char="•"/>
            </a:pPr>
            <a:r>
              <a:rPr lang="ja-JP" altLang="en-US"/>
              <a:t>机の裏に設置した距離センサを用いて、膝の</a:t>
            </a:r>
            <a:br>
              <a:rPr lang="en-US" altLang="ja-JP" dirty="0"/>
            </a:br>
            <a:r>
              <a:rPr lang="ja-JP" altLang="en-US"/>
              <a:t>位置を取得し、カーソル操作に応用</a:t>
            </a:r>
            <a:endParaRPr lang="en-US" altLang="ja-JP" dirty="0"/>
          </a:p>
          <a:p>
            <a:pPr marL="342900" indent="-342900">
              <a:buFont typeface="Arial" panose="020B0604020202020204" pitchFamily="34" charset="0"/>
              <a:buChar char="•"/>
            </a:pPr>
            <a:r>
              <a:rPr lang="ja-JP" altLang="en-US"/>
              <a:t>距離センサ</a:t>
            </a:r>
            <a:r>
              <a:rPr lang="en-US" altLang="ja-JP" dirty="0"/>
              <a:t>10</a:t>
            </a:r>
            <a:r>
              <a:rPr lang="ja-JP" altLang="en-US"/>
              <a:t>個を用いたプロトタイプを製作し、</a:t>
            </a:r>
            <a:br>
              <a:rPr lang="en-US" altLang="ja-JP" dirty="0"/>
            </a:br>
            <a:r>
              <a:rPr lang="ja-JP" altLang="en-US"/>
              <a:t>膝の位置を認識</a:t>
            </a:r>
            <a:endParaRPr lang="en-US" altLang="ja-JP" dirty="0"/>
          </a:p>
          <a:p>
            <a:pPr marL="342900" indent="-342900">
              <a:buFont typeface="Arial" panose="020B0604020202020204" pitchFamily="34" charset="0"/>
              <a:buChar char="•"/>
            </a:pPr>
            <a:r>
              <a:rPr lang="ja-JP" altLang="en-US"/>
              <a:t>プロトタイプを用いてフィッツの法則に基づく実験を行い，その結果から今後の設計に関する課題を明らかにした．</a:t>
            </a:r>
            <a:endParaRPr kumimoji="1" lang="ja-JP" altLang="en-US"/>
          </a:p>
        </p:txBody>
      </p:sp>
      <p:sp>
        <p:nvSpPr>
          <p:cNvPr id="7" name="タイトル 1">
            <a:extLst>
              <a:ext uri="{FF2B5EF4-FFF2-40B4-BE49-F238E27FC236}">
                <a16:creationId xmlns:a16="http://schemas.microsoft.com/office/drawing/2014/main" id="{38BAAA00-E810-6F4A-B7CF-BCD2B3378D28}"/>
              </a:ext>
            </a:extLst>
          </p:cNvPr>
          <p:cNvSpPr>
            <a:spLocks noGrp="1"/>
          </p:cNvSpPr>
          <p:nvPr>
            <p:ph type="title"/>
          </p:nvPr>
        </p:nvSpPr>
        <p:spPr>
          <a:xfrm>
            <a:off x="750632" y="242632"/>
            <a:ext cx="7320290" cy="1547376"/>
          </a:xfrm>
          <a:ln w="28575">
            <a:solidFill>
              <a:schemeClr val="accent1"/>
            </a:solidFill>
          </a:ln>
        </p:spPr>
        <p:txBody>
          <a:bodyPr>
            <a:noAutofit/>
          </a:bodyPr>
          <a:lstStyle/>
          <a:p>
            <a:r>
              <a:rPr lang="ja-JP" altLang="en-US" sz="3200">
                <a:solidFill>
                  <a:schemeClr val="accent6">
                    <a:lumMod val="75000"/>
                  </a:schemeClr>
                </a:solidFill>
              </a:rPr>
              <a:t>机</a:t>
            </a:r>
            <a:r>
              <a:rPr kumimoji="1" lang="ja-JP" altLang="en-US" sz="3200">
                <a:solidFill>
                  <a:schemeClr val="accent6">
                    <a:lumMod val="75000"/>
                  </a:schemeClr>
                </a:solidFill>
              </a:rPr>
              <a:t>の裏に設置した</a:t>
            </a:r>
            <a:br>
              <a:rPr kumimoji="1" lang="en-US" altLang="ja-JP" sz="3200" dirty="0">
                <a:solidFill>
                  <a:schemeClr val="accent6">
                    <a:lumMod val="75000"/>
                  </a:schemeClr>
                </a:solidFill>
              </a:rPr>
            </a:br>
            <a:r>
              <a:rPr kumimoji="1" lang="ja-JP" altLang="en-US" sz="3200">
                <a:solidFill>
                  <a:schemeClr val="accent6">
                    <a:lumMod val="75000"/>
                  </a:schemeClr>
                </a:solidFill>
              </a:rPr>
              <a:t>距離センサアレイによる膝位置認識と</a:t>
            </a:r>
            <a:br>
              <a:rPr kumimoji="1" lang="en-US" altLang="ja-JP" sz="3200" dirty="0">
                <a:solidFill>
                  <a:schemeClr val="accent6">
                    <a:lumMod val="75000"/>
                  </a:schemeClr>
                </a:solidFill>
              </a:rPr>
            </a:br>
            <a:r>
              <a:rPr kumimoji="1" lang="ja-JP" altLang="en-US" sz="3200">
                <a:solidFill>
                  <a:schemeClr val="accent6">
                    <a:lumMod val="75000"/>
                  </a:schemeClr>
                </a:solidFill>
              </a:rPr>
              <a:t>カーソル操作への応用</a:t>
            </a:r>
          </a:p>
        </p:txBody>
      </p:sp>
      <p:sp>
        <p:nvSpPr>
          <p:cNvPr id="8" name="字幕 2">
            <a:extLst>
              <a:ext uri="{FF2B5EF4-FFF2-40B4-BE49-F238E27FC236}">
                <a16:creationId xmlns:a16="http://schemas.microsoft.com/office/drawing/2014/main" id="{6073EE50-8AFA-8A4F-8404-7667C601B8A5}"/>
              </a:ext>
            </a:extLst>
          </p:cNvPr>
          <p:cNvSpPr txBox="1">
            <a:spLocks/>
          </p:cNvSpPr>
          <p:nvPr/>
        </p:nvSpPr>
        <p:spPr>
          <a:xfrm>
            <a:off x="6510243" y="4658819"/>
            <a:ext cx="2132564" cy="925169"/>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kumimoji="1" sz="2000" kern="1200">
                <a:solidFill>
                  <a:schemeClr val="tx1">
                    <a:lumMod val="65000"/>
                    <a:lumOff val="35000"/>
                  </a:schemeClr>
                </a:solidFill>
                <a:latin typeface="Hiragino Kaku Gothic ProN W3" panose="020B0300000000000000" pitchFamily="34" charset="-128"/>
                <a:ea typeface="Hiragino Kaku Gothic ProN W3" panose="020B0300000000000000" pitchFamily="34" charset="-128"/>
                <a:cs typeface="+mn-cs"/>
              </a:defRPr>
            </a:lvl1pPr>
            <a:lvl2pPr marL="457200" indent="0" algn="l" defTabSz="457200" rtl="0" eaLnBrk="1" latinLnBrk="0" hangingPunct="1">
              <a:spcBef>
                <a:spcPts val="1000"/>
              </a:spcBef>
              <a:spcAft>
                <a:spcPts val="0"/>
              </a:spcAft>
              <a:buClr>
                <a:schemeClr val="accent1"/>
              </a:buClr>
              <a:buFont typeface="Wingdings 3" charset="2"/>
              <a:buNone/>
              <a:defRPr kumimoji="1" sz="1800" kern="1200">
                <a:solidFill>
                  <a:schemeClr val="tx1">
                    <a:tint val="7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1600" kern="1200">
                <a:solidFill>
                  <a:schemeClr val="tx1">
                    <a:tint val="75000"/>
                  </a:schemeClr>
                </a:solidFill>
                <a:latin typeface="Hiragino Kaku Gothic ProN W3" panose="020B0300000000000000" pitchFamily="34" charset="-128"/>
                <a:ea typeface="Hiragino Kaku Gothic ProN W3" panose="020B0300000000000000" pitchFamily="34" charset="-128"/>
                <a:cs typeface="+mn-cs"/>
              </a:defRPr>
            </a:lvl3pPr>
            <a:lvl4pPr marL="1371600" indent="0" algn="l" defTabSz="457200" rtl="0" eaLnBrk="1" latinLnBrk="0" hangingPunct="1">
              <a:spcBef>
                <a:spcPts val="1000"/>
              </a:spcBef>
              <a:spcAft>
                <a:spcPts val="0"/>
              </a:spcAft>
              <a:buClr>
                <a:schemeClr val="accent1"/>
              </a:buClr>
              <a:buFont typeface="Wingdings 3" charset="2"/>
              <a:buNone/>
              <a:defRPr kumimoji="1" sz="1400" kern="1200">
                <a:solidFill>
                  <a:schemeClr val="tx1">
                    <a:tint val="7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Font typeface="Wingdings 3" charset="2"/>
              <a:buNone/>
              <a:defRPr kumimoji="1" sz="1400" kern="1200">
                <a:solidFill>
                  <a:schemeClr val="tx1">
                    <a:tint val="7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Font typeface="Wingdings 3" charset="2"/>
              <a:buNone/>
              <a:defRPr kumimoji="1" sz="1400" kern="1200">
                <a:solidFill>
                  <a:schemeClr val="tx1">
                    <a:tint val="7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Font typeface="Wingdings 3" charset="2"/>
              <a:buNone/>
              <a:defRPr kumimoji="1" sz="1400" kern="1200">
                <a:solidFill>
                  <a:schemeClr val="tx1">
                    <a:tint val="7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Font typeface="Wingdings 3" charset="2"/>
              <a:buNone/>
              <a:defRPr kumimoji="1" sz="1400" kern="1200">
                <a:solidFill>
                  <a:schemeClr val="tx1">
                    <a:tint val="7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Font typeface="Wingdings 3" charset="2"/>
              <a:buNone/>
              <a:defRPr kumimoji="1" sz="1400" kern="1200">
                <a:solidFill>
                  <a:schemeClr val="tx1">
                    <a:tint val="75000"/>
                  </a:schemeClr>
                </a:solidFill>
                <a:latin typeface="+mn-lt"/>
                <a:ea typeface="+mn-ea"/>
                <a:cs typeface="+mn-cs"/>
              </a:defRPr>
            </a:lvl9pPr>
          </a:lstStyle>
          <a:p>
            <a:r>
              <a:rPr lang="ja-JP" altLang="en-US" sz="3200" u="sng"/>
              <a:t>市川</a:t>
            </a:r>
            <a:r>
              <a:rPr lang="en-US" altLang="ja-JP" sz="3200" u="sng" dirty="0"/>
              <a:t> </a:t>
            </a:r>
            <a:r>
              <a:rPr lang="ja-JP" altLang="en-US" sz="3200" u="sng"/>
              <a:t>佑</a:t>
            </a:r>
            <a:endParaRPr lang="en-US" altLang="ja-JP" sz="3200" u="sng" dirty="0"/>
          </a:p>
        </p:txBody>
      </p:sp>
      <p:sp>
        <p:nvSpPr>
          <p:cNvPr id="9" name="テキスト ボックス 8">
            <a:extLst>
              <a:ext uri="{FF2B5EF4-FFF2-40B4-BE49-F238E27FC236}">
                <a16:creationId xmlns:a16="http://schemas.microsoft.com/office/drawing/2014/main" id="{D7B02FAE-95CB-2442-B2CA-8662B72121EC}"/>
              </a:ext>
            </a:extLst>
          </p:cNvPr>
          <p:cNvSpPr txBox="1"/>
          <p:nvPr/>
        </p:nvSpPr>
        <p:spPr>
          <a:xfrm>
            <a:off x="5574445" y="5304411"/>
            <a:ext cx="3618416" cy="1323439"/>
          </a:xfrm>
          <a:prstGeom prst="rect">
            <a:avLst/>
          </a:prstGeom>
          <a:noFill/>
        </p:spPr>
        <p:txBody>
          <a:bodyPr wrap="square" rtlCol="0">
            <a:spAutoFit/>
          </a:bodyPr>
          <a:lstStyle/>
          <a:p>
            <a:r>
              <a:rPr kumimoji="1"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学籍番号：</a:t>
            </a:r>
            <a:r>
              <a:rPr kumimoji="1"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201511342</a:t>
            </a:r>
            <a:endParaRPr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endParaRPr>
          </a:p>
          <a:p>
            <a:r>
              <a:rPr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指導教員：</a:t>
            </a:r>
            <a:r>
              <a:rPr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高橋</a:t>
            </a:r>
            <a:r>
              <a:rPr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伸</a:t>
            </a:r>
            <a:br>
              <a:rPr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br>
            <a:r>
              <a:rPr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志築</a:t>
            </a:r>
            <a:r>
              <a:rPr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文太郎</a:t>
            </a:r>
            <a:endParaRPr kumimoji="1"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endParaRPr>
          </a:p>
          <a:p>
            <a:endParaRPr kumimoji="1"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endParaRPr>
          </a:p>
        </p:txBody>
      </p:sp>
      <p:sp>
        <p:nvSpPr>
          <p:cNvPr id="2" name="テキスト ボックス 1">
            <a:extLst>
              <a:ext uri="{FF2B5EF4-FFF2-40B4-BE49-F238E27FC236}">
                <a16:creationId xmlns:a16="http://schemas.microsoft.com/office/drawing/2014/main" id="{56BE4E51-CD47-0C41-A30D-7A1811EA3607}"/>
              </a:ext>
            </a:extLst>
          </p:cNvPr>
          <p:cNvSpPr txBox="1"/>
          <p:nvPr/>
        </p:nvSpPr>
        <p:spPr>
          <a:xfrm>
            <a:off x="591787" y="5612462"/>
            <a:ext cx="4095993" cy="369332"/>
          </a:xfrm>
          <a:prstGeom prst="rect">
            <a:avLst/>
          </a:prstGeom>
          <a:noFill/>
          <a:ln>
            <a:solidFill>
              <a:schemeClr val="accent1"/>
            </a:solidFill>
          </a:ln>
        </p:spPr>
        <p:txBody>
          <a:bodyPr wrap="none" rtlCol="0">
            <a:spAutoFit/>
          </a:bodyPr>
          <a:lstStyle/>
          <a:p>
            <a:r>
              <a:rPr kumimoji="1" lang="ja-JP" altLang="en-US" i="1">
                <a:latin typeface="Hiragino Sans W2" panose="020B0300000000000000" pitchFamily="34" charset="-128"/>
                <a:ea typeface="Hiragino Sans W2" panose="020B0300000000000000" pitchFamily="34" charset="-128"/>
              </a:rPr>
              <a:t>情報処理学会</a:t>
            </a:r>
            <a:r>
              <a:rPr kumimoji="1" lang="en-US" altLang="ja-JP" i="1" dirty="0">
                <a:latin typeface="Hiragino Sans W2" panose="020B0300000000000000" pitchFamily="34" charset="-128"/>
                <a:ea typeface="Hiragino Sans W2" panose="020B0300000000000000" pitchFamily="34" charset="-128"/>
              </a:rPr>
              <a:t> </a:t>
            </a:r>
            <a:r>
              <a:rPr kumimoji="1" lang="ja-JP" altLang="en-US" i="1">
                <a:latin typeface="Hiragino Sans W2" panose="020B0300000000000000" pitchFamily="34" charset="-128"/>
                <a:ea typeface="Hiragino Sans W2" panose="020B0300000000000000" pitchFamily="34" charset="-128"/>
              </a:rPr>
              <a:t>第</a:t>
            </a:r>
            <a:r>
              <a:rPr kumimoji="1" lang="en-US" altLang="ja-JP" i="1" dirty="0">
                <a:latin typeface="Hiragino Sans W2" panose="020B0300000000000000" pitchFamily="34" charset="-128"/>
                <a:ea typeface="Hiragino Sans W2" panose="020B0300000000000000" pitchFamily="34" charset="-128"/>
              </a:rPr>
              <a:t>81</a:t>
            </a:r>
            <a:r>
              <a:rPr kumimoji="1" lang="ja-JP" altLang="en-US" i="1">
                <a:latin typeface="Hiragino Sans W2" panose="020B0300000000000000" pitchFamily="34" charset="-128"/>
                <a:ea typeface="Hiragino Sans W2" panose="020B0300000000000000" pitchFamily="34" charset="-128"/>
              </a:rPr>
              <a:t>回全国大会</a:t>
            </a:r>
            <a:r>
              <a:rPr kumimoji="1" lang="en-US" altLang="ja-JP" i="1" dirty="0">
                <a:latin typeface="Hiragino Sans W2" panose="020B0300000000000000" pitchFamily="34" charset="-128"/>
                <a:ea typeface="Hiragino Sans W2" panose="020B0300000000000000" pitchFamily="34" charset="-128"/>
              </a:rPr>
              <a:t> </a:t>
            </a:r>
            <a:r>
              <a:rPr kumimoji="1" lang="ja-JP" altLang="en-US" i="1">
                <a:latin typeface="Hiragino Sans W2" panose="020B0300000000000000" pitchFamily="34" charset="-128"/>
                <a:ea typeface="Hiragino Sans W2" panose="020B0300000000000000" pitchFamily="34" charset="-128"/>
              </a:rPr>
              <a:t>投稿済</a:t>
            </a:r>
          </a:p>
        </p:txBody>
      </p:sp>
    </p:spTree>
    <p:extLst>
      <p:ext uri="{BB962C8B-B14F-4D97-AF65-F5344CB8AC3E}">
        <p14:creationId xmlns:p14="http://schemas.microsoft.com/office/powerpoint/2010/main" val="7262611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C930CD-931B-314E-9595-60C4944EDC9C}"/>
              </a:ext>
            </a:extLst>
          </p:cNvPr>
          <p:cNvSpPr>
            <a:spLocks noGrp="1"/>
          </p:cNvSpPr>
          <p:nvPr>
            <p:ph type="title"/>
          </p:nvPr>
        </p:nvSpPr>
        <p:spPr>
          <a:xfrm>
            <a:off x="549886" y="44893"/>
            <a:ext cx="7053464" cy="989621"/>
          </a:xfrm>
        </p:spPr>
        <p:txBody>
          <a:bodyPr/>
          <a:lstStyle/>
          <a:p>
            <a:r>
              <a:rPr kumimoji="1" lang="ja-JP" altLang="en-US"/>
              <a:t>研究背景</a:t>
            </a:r>
          </a:p>
        </p:txBody>
      </p:sp>
      <p:sp>
        <p:nvSpPr>
          <p:cNvPr id="3" name="コンテンツ プレースホルダー 2">
            <a:extLst>
              <a:ext uri="{FF2B5EF4-FFF2-40B4-BE49-F238E27FC236}">
                <a16:creationId xmlns:a16="http://schemas.microsoft.com/office/drawing/2014/main" id="{B3BCB560-715F-A241-846D-0BDCC6EA25EB}"/>
              </a:ext>
            </a:extLst>
          </p:cNvPr>
          <p:cNvSpPr>
            <a:spLocks noGrp="1"/>
          </p:cNvSpPr>
          <p:nvPr>
            <p:ph idx="1"/>
          </p:nvPr>
        </p:nvSpPr>
        <p:spPr>
          <a:xfrm>
            <a:off x="467670" y="1142581"/>
            <a:ext cx="8103849" cy="4031756"/>
          </a:xfrm>
        </p:spPr>
        <p:txBody>
          <a:bodyPr>
            <a:normAutofit/>
          </a:bodyPr>
          <a:lstStyle/>
          <a:p>
            <a:r>
              <a:rPr kumimoji="1" lang="ja-JP" altLang="en-US"/>
              <a:t>足による操作は</a:t>
            </a:r>
            <a:r>
              <a:rPr lang="ja-JP" altLang="en-US"/>
              <a:t>日常的に行われている</a:t>
            </a:r>
            <a:endParaRPr kumimoji="1" lang="en-US" altLang="ja-JP" dirty="0"/>
          </a:p>
          <a:p>
            <a:pPr lvl="1"/>
            <a:r>
              <a:rPr lang="ja-JP" altLang="en-US"/>
              <a:t>自動車のペダル・ピアノやオルガンのペダル</a:t>
            </a:r>
            <a:endParaRPr lang="en-US" altLang="ja-JP" dirty="0"/>
          </a:p>
          <a:p>
            <a:r>
              <a:rPr lang="ja-JP" altLang="en-US"/>
              <a:t>足でコンピュータを操作する状況例</a:t>
            </a:r>
            <a:endParaRPr lang="en-US" altLang="ja-JP" dirty="0"/>
          </a:p>
          <a:p>
            <a:pPr lvl="1"/>
            <a:r>
              <a:rPr lang="ja-JP" altLang="en-US"/>
              <a:t>手が使えない状態における操作</a:t>
            </a:r>
            <a:r>
              <a:rPr lang="en-US" altLang="ja-JP" dirty="0"/>
              <a:t>[1]</a:t>
            </a:r>
          </a:p>
          <a:p>
            <a:pPr lvl="2"/>
            <a:r>
              <a:rPr lang="en-US" altLang="ja-JP" dirty="0"/>
              <a:t>Ex.</a:t>
            </a:r>
            <a:r>
              <a:rPr lang="ja-JP" altLang="en-US"/>
              <a:t> 手が汚れている、荷物を持っている</a:t>
            </a:r>
            <a:endParaRPr lang="en-US" altLang="ja-JP" dirty="0"/>
          </a:p>
          <a:p>
            <a:pPr lvl="1"/>
            <a:r>
              <a:rPr lang="ja-JP" altLang="en-US"/>
              <a:t>床面に表示されている情報とのインタラクション</a:t>
            </a:r>
            <a:r>
              <a:rPr lang="en-US" altLang="ja-JP" dirty="0"/>
              <a:t>[2]</a:t>
            </a:r>
          </a:p>
          <a:p>
            <a:pPr lvl="1"/>
            <a:r>
              <a:rPr lang="ja-JP" altLang="en-US"/>
              <a:t>机の下において足を動かし、コンピュータを操作</a:t>
            </a:r>
            <a:r>
              <a:rPr lang="en-US" altLang="ja-JP" dirty="0"/>
              <a:t>[3]</a:t>
            </a:r>
          </a:p>
        </p:txBody>
      </p:sp>
      <p:sp>
        <p:nvSpPr>
          <p:cNvPr id="4" name="スライド番号プレースホルダー 3">
            <a:extLst>
              <a:ext uri="{FF2B5EF4-FFF2-40B4-BE49-F238E27FC236}">
                <a16:creationId xmlns:a16="http://schemas.microsoft.com/office/drawing/2014/main" id="{E7926B88-74B8-A14E-BD84-84FC631EBD2A}"/>
              </a:ext>
            </a:extLst>
          </p:cNvPr>
          <p:cNvSpPr>
            <a:spLocks noGrp="1"/>
          </p:cNvSpPr>
          <p:nvPr>
            <p:ph type="sldNum" sz="quarter" idx="12"/>
          </p:nvPr>
        </p:nvSpPr>
        <p:spPr/>
        <p:txBody>
          <a:bodyPr/>
          <a:lstStyle/>
          <a:p>
            <a:fld id="{6D22F896-40B5-4ADD-8801-0D06FADFA095}" type="slidenum">
              <a:rPr lang="en-US" smtClean="0"/>
              <a:pPr/>
              <a:t>25</a:t>
            </a:fld>
            <a:endParaRPr lang="en-US" dirty="0"/>
          </a:p>
        </p:txBody>
      </p:sp>
      <p:sp>
        <p:nvSpPr>
          <p:cNvPr id="5" name="テキスト ボックス 4">
            <a:extLst>
              <a:ext uri="{FF2B5EF4-FFF2-40B4-BE49-F238E27FC236}">
                <a16:creationId xmlns:a16="http://schemas.microsoft.com/office/drawing/2014/main" id="{7F586101-1C4A-B041-ABCC-38256F4960DD}"/>
              </a:ext>
            </a:extLst>
          </p:cNvPr>
          <p:cNvSpPr txBox="1"/>
          <p:nvPr/>
        </p:nvSpPr>
        <p:spPr>
          <a:xfrm>
            <a:off x="925067" y="4783454"/>
            <a:ext cx="7353963" cy="1869743"/>
          </a:xfrm>
          <a:prstGeom prst="rect">
            <a:avLst/>
          </a:prstGeom>
          <a:noFill/>
        </p:spPr>
        <p:txBody>
          <a:bodyPr wrap="square" rtlCol="0">
            <a:spAutoFit/>
          </a:bodyPr>
          <a:lstStyle/>
          <a:p>
            <a:r>
              <a:rPr lang="en-US" altLang="ja-JP" sz="1050" dirty="0"/>
              <a:t>[1] </a:t>
            </a:r>
            <a:r>
              <a:rPr lang="en-US" altLang="ja-JP" sz="1050" dirty="0" err="1"/>
              <a:t>Mingming</a:t>
            </a:r>
            <a:r>
              <a:rPr lang="en-US" altLang="ja-JP" sz="1050" dirty="0"/>
              <a:t> Fan, </a:t>
            </a:r>
            <a:r>
              <a:rPr lang="en-US" altLang="ja-JP" sz="1050" dirty="0" err="1"/>
              <a:t>Yizheng</a:t>
            </a:r>
            <a:r>
              <a:rPr lang="en-US" altLang="ja-JP" sz="1050" dirty="0"/>
              <a:t> Ding, Fang Shen, </a:t>
            </a:r>
            <a:r>
              <a:rPr lang="en-US" altLang="ja-JP" sz="1050" dirty="0" err="1"/>
              <a:t>Yuhui</a:t>
            </a:r>
            <a:r>
              <a:rPr lang="en-US" altLang="ja-JP" sz="1050" dirty="0"/>
              <a:t> You, and </a:t>
            </a:r>
            <a:r>
              <a:rPr lang="en-US" altLang="ja-JP" sz="1050" dirty="0" err="1"/>
              <a:t>Zhi</a:t>
            </a:r>
            <a:r>
              <a:rPr lang="en-US" altLang="ja-JP" sz="1050" dirty="0"/>
              <a:t> Yu. An empirical study of foot gestures for hands-occupied mobile interaction. In Proceedings of the 2017 ACM International Symposium on Wearable Computers, ISWC ’17, pp. 172–173, New York, NY, USA, 2017. ACM. </a:t>
            </a:r>
          </a:p>
          <a:p>
            <a:r>
              <a:rPr lang="en-US" altLang="ja-JP" sz="1050" dirty="0"/>
              <a:t>[2] Thomas </a:t>
            </a:r>
            <a:r>
              <a:rPr lang="en-US" altLang="ja-JP" sz="1050" dirty="0" err="1"/>
              <a:t>Augsten</a:t>
            </a:r>
            <a:r>
              <a:rPr lang="en-US" altLang="ja-JP" sz="1050" dirty="0"/>
              <a:t>, Konstantin </a:t>
            </a:r>
            <a:r>
              <a:rPr lang="en-US" altLang="ja-JP" sz="1050" dirty="0" err="1"/>
              <a:t>Kaefer</a:t>
            </a:r>
            <a:r>
              <a:rPr lang="en-US" altLang="ja-JP" sz="1050" dirty="0"/>
              <a:t>, </a:t>
            </a:r>
            <a:r>
              <a:rPr lang="en-US" altLang="ja-JP" sz="1050" dirty="0" err="1"/>
              <a:t>Ren´e</a:t>
            </a:r>
            <a:r>
              <a:rPr lang="en-US" altLang="ja-JP" sz="1050" dirty="0"/>
              <a:t> </a:t>
            </a:r>
            <a:r>
              <a:rPr lang="en-US" altLang="ja-JP" sz="1050" dirty="0" err="1"/>
              <a:t>Meusel</a:t>
            </a:r>
            <a:r>
              <a:rPr lang="en-US" altLang="ja-JP" sz="1050" dirty="0"/>
              <a:t>, Caroline Fetzer, Dorian </a:t>
            </a:r>
            <a:r>
              <a:rPr lang="en-US" altLang="ja-JP" sz="1050" dirty="0" err="1"/>
              <a:t>Kanitz</a:t>
            </a:r>
            <a:r>
              <a:rPr lang="en-US" altLang="ja-JP" sz="1050" dirty="0"/>
              <a:t>, Thomas Stoff, </a:t>
            </a:r>
            <a:r>
              <a:rPr lang="en-US" altLang="ja-JP" sz="1050" dirty="0" err="1"/>
              <a:t>Torsten</a:t>
            </a:r>
            <a:r>
              <a:rPr lang="en-US" altLang="ja-JP" sz="1050" dirty="0"/>
              <a:t> Becker, Christian </a:t>
            </a:r>
            <a:r>
              <a:rPr lang="en-US" altLang="ja-JP" sz="1050" dirty="0" err="1"/>
              <a:t>Holz</a:t>
            </a:r>
            <a:r>
              <a:rPr lang="en-US" altLang="ja-JP" sz="1050" dirty="0"/>
              <a:t>, and Patrick </a:t>
            </a:r>
            <a:r>
              <a:rPr lang="en-US" altLang="ja-JP" sz="1050" dirty="0" err="1"/>
              <a:t>Baudisch</a:t>
            </a:r>
            <a:r>
              <a:rPr lang="en-US" altLang="ja-JP" sz="1050" dirty="0"/>
              <a:t>. </a:t>
            </a:r>
            <a:r>
              <a:rPr lang="en-US" altLang="ja-JP" sz="1050" dirty="0" err="1"/>
              <a:t>Multitoe</a:t>
            </a:r>
            <a:r>
              <a:rPr lang="en-US" altLang="ja-JP" sz="1050" dirty="0"/>
              <a:t>: High-precision interaction with back-projected floors based on high-resolution multi-touch input. In Proceedings of the 23Nd Annual ACM Symposium on User Interface Software and Technology, UIST ’10, pp. 209–218, New York, NY, USA, 2010. ACM. </a:t>
            </a:r>
          </a:p>
          <a:p>
            <a:r>
              <a:rPr lang="en-US" altLang="ja-JP" sz="1050" dirty="0"/>
              <a:t>[3]Eduardo </a:t>
            </a:r>
            <a:r>
              <a:rPr lang="en-US" altLang="ja-JP" sz="1050" dirty="0" err="1"/>
              <a:t>Velloso</a:t>
            </a:r>
            <a:r>
              <a:rPr lang="en-US" altLang="ja-JP" sz="1050" dirty="0"/>
              <a:t>, Jason Alexander, Andreas Bulling, and Hans </a:t>
            </a:r>
            <a:r>
              <a:rPr lang="en-US" altLang="ja-JP" sz="1050" dirty="0" err="1"/>
              <a:t>Gellersen</a:t>
            </a:r>
            <a:r>
              <a:rPr lang="en-US" altLang="ja-JP" sz="1050" dirty="0"/>
              <a:t>. Interactions Under the Desk: A </a:t>
            </a:r>
            <a:r>
              <a:rPr lang="en-US" altLang="ja-JP" sz="1050" dirty="0" err="1"/>
              <a:t>Characterisation</a:t>
            </a:r>
            <a:r>
              <a:rPr lang="en-US" altLang="ja-JP" sz="1050" dirty="0"/>
              <a:t> of Foot Movements for Input in a Seated Position. In 15th Human-Computer Interaction (INTERACT), Vol. LNCS-9296 of Human-Computer Interaction – INTERACT 2015, pp. 384–401, Bamberg, Germany, September 2015.</a:t>
            </a:r>
          </a:p>
        </p:txBody>
      </p:sp>
    </p:spTree>
    <p:extLst>
      <p:ext uri="{BB962C8B-B14F-4D97-AF65-F5344CB8AC3E}">
        <p14:creationId xmlns:p14="http://schemas.microsoft.com/office/powerpoint/2010/main" val="20214101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E4FCD8-B4B1-4E43-A36D-20A0746C3860}"/>
              </a:ext>
            </a:extLst>
          </p:cNvPr>
          <p:cNvSpPr>
            <a:spLocks noGrp="1"/>
          </p:cNvSpPr>
          <p:nvPr>
            <p:ph type="title"/>
          </p:nvPr>
        </p:nvSpPr>
        <p:spPr/>
        <p:txBody>
          <a:bodyPr>
            <a:normAutofit fontScale="90000"/>
          </a:bodyPr>
          <a:lstStyle/>
          <a:p>
            <a:r>
              <a:rPr kumimoji="1" lang="ja-JP" altLang="en-US"/>
              <a:t>足をマウスカーソル操作に用いる</a:t>
            </a:r>
            <a:br>
              <a:rPr kumimoji="1" lang="en-US" altLang="ja-JP" dirty="0"/>
            </a:br>
            <a:r>
              <a:rPr kumimoji="1" lang="ja-JP" altLang="en-US"/>
              <a:t>既存研究の問題点</a:t>
            </a:r>
          </a:p>
        </p:txBody>
      </p:sp>
      <p:sp>
        <p:nvSpPr>
          <p:cNvPr id="3" name="コンテンツ プレースホルダー 2">
            <a:extLst>
              <a:ext uri="{FF2B5EF4-FFF2-40B4-BE49-F238E27FC236}">
                <a16:creationId xmlns:a16="http://schemas.microsoft.com/office/drawing/2014/main" id="{BE5FF2CB-A5C3-504F-B300-C456E8A7D80D}"/>
              </a:ext>
            </a:extLst>
          </p:cNvPr>
          <p:cNvSpPr>
            <a:spLocks noGrp="1"/>
          </p:cNvSpPr>
          <p:nvPr>
            <p:ph idx="1"/>
          </p:nvPr>
        </p:nvSpPr>
        <p:spPr>
          <a:xfrm>
            <a:off x="549887" y="1142581"/>
            <a:ext cx="8021632" cy="4060356"/>
          </a:xfrm>
        </p:spPr>
        <p:txBody>
          <a:bodyPr/>
          <a:lstStyle/>
          <a:p>
            <a:r>
              <a:rPr kumimoji="1" lang="en-US" altLang="ja-JP" dirty="0" err="1"/>
              <a:t>Velloso</a:t>
            </a:r>
            <a:r>
              <a:rPr kumimoji="1" lang="ja-JP" altLang="en-US"/>
              <a:t>ら</a:t>
            </a:r>
            <a:r>
              <a:rPr kumimoji="1" lang="en-US" altLang="ja-JP" dirty="0"/>
              <a:t>[3]</a:t>
            </a:r>
          </a:p>
          <a:p>
            <a:pPr lvl="1"/>
            <a:r>
              <a:rPr kumimoji="1" lang="ja-JP" altLang="en-US"/>
              <a:t>机の下に深度カメラを設置し、足のつま先の位置</a:t>
            </a:r>
            <a:r>
              <a:rPr lang="ja-JP" altLang="en-US"/>
              <a:t>を</a:t>
            </a:r>
            <a:br>
              <a:rPr lang="en-US" altLang="ja-JP" dirty="0"/>
            </a:br>
            <a:r>
              <a:rPr lang="ja-JP" altLang="en-US"/>
              <a:t>マウスカーソルの操作に適用</a:t>
            </a:r>
            <a:endParaRPr lang="en-US" altLang="ja-JP" dirty="0"/>
          </a:p>
          <a:p>
            <a:endParaRPr kumimoji="1" lang="en-US" altLang="ja-JP" dirty="0"/>
          </a:p>
          <a:p>
            <a:endParaRPr lang="en-US" altLang="ja-JP" dirty="0"/>
          </a:p>
          <a:p>
            <a:pPr marL="0" indent="0">
              <a:buNone/>
            </a:pPr>
            <a:endParaRPr kumimoji="1" lang="en-US" altLang="ja-JP" dirty="0"/>
          </a:p>
        </p:txBody>
      </p:sp>
      <p:sp>
        <p:nvSpPr>
          <p:cNvPr id="4" name="スライド番号プレースホルダー 3">
            <a:extLst>
              <a:ext uri="{FF2B5EF4-FFF2-40B4-BE49-F238E27FC236}">
                <a16:creationId xmlns:a16="http://schemas.microsoft.com/office/drawing/2014/main" id="{BED3F4AE-3752-6445-AC4A-54C2960944B7}"/>
              </a:ext>
            </a:extLst>
          </p:cNvPr>
          <p:cNvSpPr>
            <a:spLocks noGrp="1"/>
          </p:cNvSpPr>
          <p:nvPr>
            <p:ph type="sldNum" sz="quarter" idx="12"/>
          </p:nvPr>
        </p:nvSpPr>
        <p:spPr/>
        <p:txBody>
          <a:bodyPr/>
          <a:lstStyle/>
          <a:p>
            <a:fld id="{6D22F896-40B5-4ADD-8801-0D06FADFA095}" type="slidenum">
              <a:rPr lang="en-US" smtClean="0"/>
              <a:pPr/>
              <a:t>26</a:t>
            </a:fld>
            <a:endParaRPr lang="en-US" dirty="0"/>
          </a:p>
        </p:txBody>
      </p:sp>
      <p:sp>
        <p:nvSpPr>
          <p:cNvPr id="5" name="テキスト ボックス 4">
            <a:extLst>
              <a:ext uri="{FF2B5EF4-FFF2-40B4-BE49-F238E27FC236}">
                <a16:creationId xmlns:a16="http://schemas.microsoft.com/office/drawing/2014/main" id="{7BBFF292-31A2-0C4C-B379-F4C69F878C1E}"/>
              </a:ext>
            </a:extLst>
          </p:cNvPr>
          <p:cNvSpPr txBox="1"/>
          <p:nvPr/>
        </p:nvSpPr>
        <p:spPr>
          <a:xfrm>
            <a:off x="1638218" y="3054096"/>
            <a:ext cx="4876800" cy="1977464"/>
          </a:xfrm>
          <a:prstGeom prst="rect">
            <a:avLst/>
          </a:prstGeom>
          <a:solidFill>
            <a:srgbClr val="FFC000"/>
          </a:solidFill>
          <a:ln w="28575">
            <a:solidFill>
              <a:srgbClr val="0070C0"/>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nSpc>
                <a:spcPct val="150000"/>
              </a:lnSpc>
            </a:pPr>
            <a:r>
              <a:rPr kumimoji="1" lang="ja-JP" altLang="en-US" sz="2800">
                <a:solidFill>
                  <a:schemeClr val="tx1">
                    <a:lumMod val="65000"/>
                    <a:lumOff val="35000"/>
                  </a:schemeClr>
                </a:solidFill>
              </a:rPr>
              <a:t>問題点</a:t>
            </a:r>
            <a:br>
              <a:rPr kumimoji="1" lang="en-US" altLang="ja-JP" sz="2800" dirty="0">
                <a:solidFill>
                  <a:schemeClr val="tx1">
                    <a:lumMod val="65000"/>
                    <a:lumOff val="35000"/>
                  </a:schemeClr>
                </a:solidFill>
              </a:rPr>
            </a:br>
            <a:r>
              <a:rPr kumimoji="1" lang="ja-JP" altLang="en-US" sz="2800">
                <a:solidFill>
                  <a:schemeClr val="tx1">
                    <a:lumMod val="65000"/>
                    <a:lumOff val="35000"/>
                  </a:schemeClr>
                </a:solidFill>
              </a:rPr>
              <a:t>・装置が大きい</a:t>
            </a:r>
            <a:endParaRPr kumimoji="1" lang="en-US" altLang="ja-JP" sz="2800" dirty="0">
              <a:solidFill>
                <a:schemeClr val="tx1">
                  <a:lumMod val="65000"/>
                  <a:lumOff val="35000"/>
                </a:schemeClr>
              </a:solidFill>
            </a:endParaRPr>
          </a:p>
          <a:p>
            <a:pPr>
              <a:lnSpc>
                <a:spcPct val="150000"/>
              </a:lnSpc>
            </a:pPr>
            <a:r>
              <a:rPr kumimoji="1" lang="ja-JP" altLang="en-US" sz="2800">
                <a:solidFill>
                  <a:schemeClr val="tx1">
                    <a:lumMod val="65000"/>
                    <a:lumOff val="35000"/>
                  </a:schemeClr>
                </a:solidFill>
              </a:rPr>
              <a:t>・</a:t>
            </a:r>
            <a:r>
              <a:rPr kumimoji="1" lang="ja-JP" altLang="en-US" sz="2800" strike="sngStrike">
                <a:solidFill>
                  <a:schemeClr val="tx1">
                    <a:lumMod val="65000"/>
                    <a:lumOff val="35000"/>
                  </a:schemeClr>
                </a:solidFill>
              </a:rPr>
              <a:t>カメラ設置の手順が煩雑</a:t>
            </a:r>
            <a:endParaRPr kumimoji="1" lang="en-US" altLang="ja-JP" sz="2800" strike="sngStrike" dirty="0">
              <a:solidFill>
                <a:schemeClr val="tx1">
                  <a:lumMod val="65000"/>
                  <a:lumOff val="35000"/>
                </a:schemeClr>
              </a:solidFill>
            </a:endParaRPr>
          </a:p>
        </p:txBody>
      </p:sp>
      <p:sp>
        <p:nvSpPr>
          <p:cNvPr id="8" name="テキスト ボックス 7">
            <a:extLst>
              <a:ext uri="{FF2B5EF4-FFF2-40B4-BE49-F238E27FC236}">
                <a16:creationId xmlns:a16="http://schemas.microsoft.com/office/drawing/2014/main" id="{7B3FEA3C-41A7-8144-B370-B0C012A8A844}"/>
              </a:ext>
            </a:extLst>
          </p:cNvPr>
          <p:cNvSpPr txBox="1"/>
          <p:nvPr/>
        </p:nvSpPr>
        <p:spPr>
          <a:xfrm>
            <a:off x="549886" y="5800617"/>
            <a:ext cx="7849046" cy="738664"/>
          </a:xfrm>
          <a:prstGeom prst="rect">
            <a:avLst/>
          </a:prstGeom>
          <a:noFill/>
        </p:spPr>
        <p:txBody>
          <a:bodyPr wrap="square" rtlCol="0">
            <a:spAutoFit/>
          </a:bodyPr>
          <a:lstStyle/>
          <a:p>
            <a:r>
              <a:rPr lang="en-US" altLang="ja-JP" sz="1050" dirty="0"/>
              <a:t>[3]Eduardo </a:t>
            </a:r>
            <a:r>
              <a:rPr lang="en-US" altLang="ja-JP" sz="1050" dirty="0" err="1"/>
              <a:t>Velloso</a:t>
            </a:r>
            <a:r>
              <a:rPr lang="en-US" altLang="ja-JP" sz="1050" dirty="0"/>
              <a:t>, Jason Alexander, Andreas Bulling, and Hans </a:t>
            </a:r>
            <a:r>
              <a:rPr lang="en-US" altLang="ja-JP" sz="1050" dirty="0" err="1"/>
              <a:t>Gellersen</a:t>
            </a:r>
            <a:r>
              <a:rPr lang="en-US" altLang="ja-JP" sz="1050" dirty="0"/>
              <a:t>. Interactions Under the Desk: A </a:t>
            </a:r>
            <a:r>
              <a:rPr lang="en-US" altLang="ja-JP" sz="1050" dirty="0" err="1"/>
              <a:t>Characterisation</a:t>
            </a:r>
            <a:r>
              <a:rPr lang="en-US" altLang="ja-JP" sz="1050" dirty="0"/>
              <a:t> of Foot Movements for Input in a Seated Position. In 15th Human-Computer Interaction (INTERACT), Vol. LNCS-9296 of Human-Computer Interaction – INTERACT 2015, pp. 384–401, Bamberg, Germany, September 2015.</a:t>
            </a:r>
          </a:p>
          <a:p>
            <a:endParaRPr kumimoji="1" lang="ja-JP" altLang="en-US" sz="1050"/>
          </a:p>
        </p:txBody>
      </p:sp>
    </p:spTree>
    <p:extLst>
      <p:ext uri="{BB962C8B-B14F-4D97-AF65-F5344CB8AC3E}">
        <p14:creationId xmlns:p14="http://schemas.microsoft.com/office/powerpoint/2010/main" val="1989239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4929E24-1295-014B-B6CA-52CC63E749DB}"/>
              </a:ext>
            </a:extLst>
          </p:cNvPr>
          <p:cNvSpPr>
            <a:spLocks noGrp="1"/>
          </p:cNvSpPr>
          <p:nvPr>
            <p:ph type="title"/>
          </p:nvPr>
        </p:nvSpPr>
        <p:spPr/>
        <p:txBody>
          <a:bodyPr/>
          <a:lstStyle/>
          <a:p>
            <a:r>
              <a:rPr kumimoji="1" lang="ja-JP" altLang="en-US"/>
              <a:t>カーソル座標への変換</a:t>
            </a:r>
          </a:p>
        </p:txBody>
      </p:sp>
      <mc:AlternateContent xmlns:mc="http://schemas.openxmlformats.org/markup-compatibility/2006">
        <mc:Choice xmlns:a14="http://schemas.microsoft.com/office/drawing/2010/main" Requires="a14">
          <p:sp>
            <p:nvSpPr>
              <p:cNvPr id="3" name="コンテンツ プレースホルダー 2">
                <a:extLst>
                  <a:ext uri="{FF2B5EF4-FFF2-40B4-BE49-F238E27FC236}">
                    <a16:creationId xmlns:a16="http://schemas.microsoft.com/office/drawing/2014/main" id="{408F9CE0-E24A-684D-87D5-143142C9B4D3}"/>
                  </a:ext>
                </a:extLst>
              </p:cNvPr>
              <p:cNvSpPr>
                <a:spLocks noGrp="1"/>
              </p:cNvSpPr>
              <p:nvPr>
                <p:ph idx="1"/>
              </p:nvPr>
            </p:nvSpPr>
            <p:spPr>
              <a:xfrm>
                <a:off x="549886" y="1142581"/>
                <a:ext cx="8385769" cy="3033829"/>
              </a:xfrm>
            </p:spPr>
            <p:txBody>
              <a:bodyPr/>
              <a:lstStyle/>
              <a:p>
                <a:r>
                  <a:rPr kumimoji="1" lang="ja-JP" altLang="en-US"/>
                  <a:t>キャリブレーションの記録から画面を</a:t>
                </a:r>
                <a:br>
                  <a:rPr kumimoji="1" lang="en-US" altLang="ja-JP" dirty="0"/>
                </a:br>
                <a:r>
                  <a:rPr kumimoji="1" lang="en-US" altLang="ja-JP" dirty="0"/>
                  <a:t>4</a:t>
                </a:r>
                <a:r>
                  <a:rPr kumimoji="1" lang="ja-JP" altLang="en-US"/>
                  <a:t>分割し、各領域で画面の解像度に合わせて</a:t>
                </a:r>
                <a:br>
                  <a:rPr kumimoji="1" lang="en-US" altLang="ja-JP" dirty="0"/>
                </a:br>
                <a:r>
                  <a:rPr lang="ja-JP" altLang="en-US"/>
                  <a:t>計算</a:t>
                </a:r>
                <a:endParaRPr lang="en-US" altLang="ja-JP" dirty="0"/>
              </a:p>
              <a:p>
                <a:pPr marL="0" indent="0">
                  <a:buNone/>
                </a:pPr>
                <a:r>
                  <a:rPr lang="en-US" altLang="ja-JP" sz="2400" dirty="0"/>
                  <a:t>	Ex. </a:t>
                </a:r>
                <a14:m>
                  <m:oMath xmlns:m="http://schemas.openxmlformats.org/officeDocument/2006/math">
                    <m:sSub>
                      <m:sSubPr>
                        <m:ctrlPr>
                          <a:rPr lang="en-US" altLang="ja-JP" sz="2400" i="1" smtClean="0">
                            <a:latin typeface="Cambria Math" panose="02040503050406030204" pitchFamily="18" charset="0"/>
                          </a:rPr>
                        </m:ctrlPr>
                      </m:sSubPr>
                      <m:e>
                        <m:r>
                          <a:rPr lang="en-US" altLang="ja-JP" sz="2400" i="1">
                            <a:latin typeface="Cambria Math" panose="02040503050406030204" pitchFamily="18" charset="0"/>
                          </a:rPr>
                          <m:t>𝐶</m:t>
                        </m:r>
                      </m:e>
                      <m:sub>
                        <m:r>
                          <a:rPr lang="en-US" altLang="ja-JP" sz="2400" i="1">
                            <a:latin typeface="Cambria Math" panose="02040503050406030204" pitchFamily="18" charset="0"/>
                          </a:rPr>
                          <m:t>𝑙𝑒𝑓𝑡</m:t>
                        </m:r>
                      </m:sub>
                    </m:sSub>
                    <m:r>
                      <a:rPr lang="en-US" altLang="ja-JP" sz="2400" i="1" smtClean="0">
                        <a:latin typeface="Cambria Math" panose="02040503050406030204" pitchFamily="18" charset="0"/>
                        <a:ea typeface="Cambria Math" panose="02040503050406030204" pitchFamily="18" charset="0"/>
                      </a:rPr>
                      <m:t>≤</m:t>
                    </m:r>
                    <m:sSub>
                      <m:sSubPr>
                        <m:ctrlPr>
                          <a:rPr lang="en-US" altLang="ja-JP" sz="2400" i="1" smtClean="0">
                            <a:latin typeface="Cambria Math" panose="02040503050406030204" pitchFamily="18" charset="0"/>
                            <a:ea typeface="Cambria Math" panose="02040503050406030204" pitchFamily="18" charset="0"/>
                          </a:rPr>
                        </m:ctrlPr>
                      </m:sSubPr>
                      <m:e>
                        <m:r>
                          <a:rPr lang="en-US" altLang="ja-JP" sz="2400" b="0" i="1" smtClean="0">
                            <a:latin typeface="Cambria Math" panose="02040503050406030204" pitchFamily="18" charset="0"/>
                            <a:ea typeface="Cambria Math" panose="02040503050406030204" pitchFamily="18" charset="0"/>
                          </a:rPr>
                          <m:t>𝐾</m:t>
                        </m:r>
                      </m:e>
                      <m:sub>
                        <m:r>
                          <a:rPr lang="en-US" altLang="ja-JP" sz="2400" b="0" i="1" smtClean="0">
                            <a:latin typeface="Cambria Math" panose="02040503050406030204" pitchFamily="18" charset="0"/>
                            <a:ea typeface="Cambria Math" panose="02040503050406030204" pitchFamily="18" charset="0"/>
                          </a:rPr>
                          <m:t>𝑥</m:t>
                        </m:r>
                      </m:sub>
                    </m:sSub>
                    <m:r>
                      <a:rPr lang="en-US" altLang="ja-JP" sz="2400" i="1" smtClean="0">
                        <a:latin typeface="Cambria Math" panose="02040503050406030204" pitchFamily="18" charset="0"/>
                        <a:ea typeface="Cambria Math" panose="02040503050406030204" pitchFamily="18" charset="0"/>
                      </a:rPr>
                      <m:t>≤</m:t>
                    </m:r>
                    <m:sSub>
                      <m:sSubPr>
                        <m:ctrlPr>
                          <a:rPr lang="en-US" altLang="ja-JP" sz="2400" i="1">
                            <a:latin typeface="Cambria Math" panose="02040503050406030204" pitchFamily="18" charset="0"/>
                          </a:rPr>
                        </m:ctrlPr>
                      </m:sSubPr>
                      <m:e>
                        <m:r>
                          <a:rPr lang="en-US" altLang="ja-JP" sz="2400" i="1">
                            <a:latin typeface="Cambria Math" panose="02040503050406030204" pitchFamily="18" charset="0"/>
                          </a:rPr>
                          <m:t>𝐶</m:t>
                        </m:r>
                      </m:e>
                      <m:sub>
                        <m:sSub>
                          <m:sSubPr>
                            <m:ctrlPr>
                              <a:rPr lang="en-US" altLang="ja-JP" sz="2400" i="1">
                                <a:latin typeface="Cambria Math" panose="02040503050406030204" pitchFamily="18" charset="0"/>
                              </a:rPr>
                            </m:ctrlPr>
                          </m:sSubPr>
                          <m:e>
                            <m:r>
                              <a:rPr lang="en-US" altLang="ja-JP" sz="2400" i="1">
                                <a:latin typeface="Cambria Math" panose="02040503050406030204" pitchFamily="18" charset="0"/>
                              </a:rPr>
                              <m:t>𝑐𝑒𝑛𝑡𝑒𝑟</m:t>
                            </m:r>
                          </m:e>
                          <m:sub>
                            <m:r>
                              <a:rPr lang="en-US" altLang="ja-JP" sz="2400" i="1">
                                <a:latin typeface="Cambria Math" panose="02040503050406030204" pitchFamily="18" charset="0"/>
                              </a:rPr>
                              <m:t>𝑥</m:t>
                            </m:r>
                          </m:sub>
                        </m:sSub>
                      </m:sub>
                    </m:sSub>
                  </m:oMath>
                </a14:m>
                <a:r>
                  <a:rPr lang="ja-JP" altLang="en-US" sz="2400"/>
                  <a:t>であり、</a:t>
                </a:r>
                <a:br>
                  <a:rPr lang="en-US" altLang="ja-JP" sz="2400" dirty="0"/>
                </a:br>
                <a:r>
                  <a:rPr lang="en-US" altLang="ja-JP" sz="2400" dirty="0"/>
                  <a:t>		</a:t>
                </a:r>
                <a:r>
                  <a:rPr lang="ja-JP" altLang="en-US" sz="2400"/>
                  <a:t>ディスプレイの解像度が</a:t>
                </a:r>
                <a14:m>
                  <m:oMath xmlns:m="http://schemas.openxmlformats.org/officeDocument/2006/math">
                    <m:sSub>
                      <m:sSubPr>
                        <m:ctrlPr>
                          <a:rPr lang="en-US" altLang="ja-JP" sz="2400" i="1" smtClean="0">
                            <a:solidFill>
                              <a:schemeClr val="tx1">
                                <a:lumMod val="75000"/>
                                <a:lumOff val="25000"/>
                              </a:schemeClr>
                            </a:solidFill>
                            <a:latin typeface="Cambria Math" panose="02040503050406030204" pitchFamily="18" charset="0"/>
                          </a:rPr>
                        </m:ctrlPr>
                      </m:sSubPr>
                      <m:e>
                        <m:r>
                          <a:rPr lang="en-US" altLang="ja-JP" sz="2400" i="1">
                            <a:solidFill>
                              <a:schemeClr val="tx1">
                                <a:lumMod val="75000"/>
                                <a:lumOff val="25000"/>
                              </a:schemeClr>
                            </a:solidFill>
                            <a:latin typeface="Cambria Math" panose="02040503050406030204" pitchFamily="18" charset="0"/>
                          </a:rPr>
                          <m:t>𝑊</m:t>
                        </m:r>
                      </m:e>
                      <m:sub>
                        <m:r>
                          <a:rPr lang="en-US" altLang="ja-JP" sz="2400" i="1">
                            <a:solidFill>
                              <a:schemeClr val="tx1">
                                <a:lumMod val="75000"/>
                                <a:lumOff val="25000"/>
                              </a:schemeClr>
                            </a:solidFill>
                            <a:latin typeface="Cambria Math" panose="02040503050406030204" pitchFamily="18" charset="0"/>
                          </a:rPr>
                          <m:t>𝑥</m:t>
                        </m:r>
                      </m:sub>
                    </m:sSub>
                    <m:r>
                      <a:rPr lang="en-US" altLang="ja-JP" sz="2400" i="1">
                        <a:solidFill>
                          <a:schemeClr val="tx1">
                            <a:lumMod val="75000"/>
                            <a:lumOff val="25000"/>
                          </a:schemeClr>
                        </a:solidFill>
                        <a:latin typeface="Cambria Math" panose="02040503050406030204" pitchFamily="18" charset="0"/>
                      </a:rPr>
                      <m:t> </m:t>
                    </m:r>
                    <m:r>
                      <a:rPr lang="en-US" altLang="ja-JP" sz="2400" b="0" i="1" smtClean="0">
                        <a:solidFill>
                          <a:schemeClr val="tx1">
                            <a:lumMod val="75000"/>
                            <a:lumOff val="25000"/>
                          </a:schemeClr>
                        </a:solidFill>
                        <a:latin typeface="Cambria Math" panose="02040503050406030204" pitchFamily="18" charset="0"/>
                      </a:rPr>
                      <m:t>∗</m:t>
                    </m:r>
                    <m:sSub>
                      <m:sSubPr>
                        <m:ctrlPr>
                          <a:rPr lang="en-US" altLang="ja-JP" sz="2400" i="1">
                            <a:solidFill>
                              <a:schemeClr val="tx1">
                                <a:lumMod val="75000"/>
                                <a:lumOff val="25000"/>
                              </a:schemeClr>
                            </a:solidFill>
                            <a:latin typeface="Cambria Math" panose="02040503050406030204" pitchFamily="18" charset="0"/>
                          </a:rPr>
                        </m:ctrlPr>
                      </m:sSubPr>
                      <m:e>
                        <m:r>
                          <a:rPr lang="en-US" altLang="ja-JP" sz="2400" i="1">
                            <a:solidFill>
                              <a:schemeClr val="tx1">
                                <a:lumMod val="75000"/>
                                <a:lumOff val="25000"/>
                              </a:schemeClr>
                            </a:solidFill>
                            <a:latin typeface="Cambria Math" panose="02040503050406030204" pitchFamily="18" charset="0"/>
                          </a:rPr>
                          <m:t>𝑊</m:t>
                        </m:r>
                      </m:e>
                      <m:sub>
                        <m:r>
                          <a:rPr lang="en-US" altLang="ja-JP" sz="2400" b="0" i="1" smtClean="0">
                            <a:solidFill>
                              <a:schemeClr val="tx1">
                                <a:lumMod val="75000"/>
                                <a:lumOff val="25000"/>
                              </a:schemeClr>
                            </a:solidFill>
                            <a:latin typeface="Cambria Math" panose="02040503050406030204" pitchFamily="18" charset="0"/>
                          </a:rPr>
                          <m:t>𝑦</m:t>
                        </m:r>
                      </m:sub>
                    </m:sSub>
                  </m:oMath>
                </a14:m>
                <a:r>
                  <a:rPr lang="ja-JP" altLang="en-US" sz="2400" dirty="0">
                    <a:solidFill>
                      <a:schemeClr val="tx1">
                        <a:lumMod val="75000"/>
                        <a:lumOff val="25000"/>
                      </a:schemeClr>
                    </a:solidFill>
                    <a:latin typeface="Cambria Math" panose="02040503050406030204" pitchFamily="18" charset="0"/>
                  </a:rPr>
                  <a:t>である時</a:t>
                </a:r>
                <a:r>
                  <a:rPr lang="ja-JP" altLang="en-US" sz="2400" dirty="0">
                    <a:latin typeface="Cambria Math" panose="02040503050406030204" pitchFamily="18" charset="0"/>
                  </a:rPr>
                  <a:t>、</a:t>
                </a:r>
                <a:r>
                  <a:rPr lang="en-US" altLang="ja-JP" sz="2400" dirty="0">
                    <a:ea typeface="Cambria Math" panose="02040503050406030204" pitchFamily="18" charset="0"/>
                  </a:rPr>
                  <a:t> </a:t>
                </a:r>
                <a14:m>
                  <m:oMath xmlns:m="http://schemas.openxmlformats.org/officeDocument/2006/math">
                    <m:sSub>
                      <m:sSubPr>
                        <m:ctrlPr>
                          <a:rPr lang="en-US" altLang="ja-JP" sz="2400" i="1">
                            <a:latin typeface="Cambria Math" panose="02040503050406030204" pitchFamily="18" charset="0"/>
                            <a:ea typeface="Cambria Math" panose="02040503050406030204" pitchFamily="18" charset="0"/>
                          </a:rPr>
                        </m:ctrlPr>
                      </m:sSubPr>
                      <m:e>
                        <m:r>
                          <a:rPr lang="en-US" altLang="ja-JP" sz="2400" i="1">
                            <a:latin typeface="Cambria Math" panose="02040503050406030204" pitchFamily="18" charset="0"/>
                            <a:ea typeface="Cambria Math" panose="02040503050406030204" pitchFamily="18" charset="0"/>
                          </a:rPr>
                          <m:t>𝐾</m:t>
                        </m:r>
                      </m:e>
                      <m:sub>
                        <m:r>
                          <a:rPr lang="en-US" altLang="ja-JP" sz="2400" i="1">
                            <a:latin typeface="Cambria Math" panose="02040503050406030204" pitchFamily="18" charset="0"/>
                            <a:ea typeface="Cambria Math" panose="02040503050406030204" pitchFamily="18" charset="0"/>
                          </a:rPr>
                          <m:t>𝑥</m:t>
                        </m:r>
                      </m:sub>
                    </m:sSub>
                  </m:oMath>
                </a14:m>
                <a:r>
                  <a:rPr lang="ja-JP" altLang="en-US" sz="2400" dirty="0">
                    <a:latin typeface="Cambria Math" panose="02040503050406030204" pitchFamily="18" charset="0"/>
                  </a:rPr>
                  <a:t>は</a:t>
                </a:r>
                <a:br>
                  <a:rPr lang="en-US" altLang="ja-JP" sz="2400" dirty="0">
                    <a:latin typeface="Cambria Math" panose="02040503050406030204" pitchFamily="18" charset="0"/>
                  </a:rPr>
                </a:br>
                <a:r>
                  <a:rPr lang="en-US" altLang="ja-JP" sz="2400" dirty="0">
                    <a:latin typeface="Cambria Math" panose="02040503050406030204" pitchFamily="18" charset="0"/>
                  </a:rPr>
                  <a:t>		</a:t>
                </a:r>
                <a14:m>
                  <m:oMath xmlns:m="http://schemas.openxmlformats.org/officeDocument/2006/math">
                    <m:r>
                      <a:rPr lang="en-US" altLang="ja-JP" sz="2400" b="0" i="1" smtClean="0">
                        <a:latin typeface="Cambria Math" panose="02040503050406030204" pitchFamily="18" charset="0"/>
                      </a:rPr>
                      <m:t>0</m:t>
                    </m:r>
                  </m:oMath>
                </a14:m>
                <a:r>
                  <a:rPr lang="ja-JP" altLang="en-US" sz="2400"/>
                  <a:t>から</a:t>
                </a:r>
                <a14:m>
                  <m:oMath xmlns:m="http://schemas.openxmlformats.org/officeDocument/2006/math">
                    <m:sSub>
                      <m:sSubPr>
                        <m:ctrlPr>
                          <a:rPr lang="en-US" altLang="ja-JP" sz="2400" i="1">
                            <a:latin typeface="Cambria Math" panose="02040503050406030204" pitchFamily="18" charset="0"/>
                          </a:rPr>
                        </m:ctrlPr>
                      </m:sSubPr>
                      <m:e>
                        <m:r>
                          <a:rPr lang="en-US" altLang="ja-JP" sz="2400" i="1">
                            <a:latin typeface="Cambria Math" panose="02040503050406030204" pitchFamily="18" charset="0"/>
                          </a:rPr>
                          <m:t>𝑊</m:t>
                        </m:r>
                      </m:e>
                      <m:sub>
                        <m:r>
                          <a:rPr lang="en-US" altLang="ja-JP" sz="2400" i="1">
                            <a:latin typeface="Cambria Math" panose="02040503050406030204" pitchFamily="18" charset="0"/>
                          </a:rPr>
                          <m:t>𝑥</m:t>
                        </m:r>
                      </m:sub>
                    </m:sSub>
                    <m:r>
                      <a:rPr lang="en-US" altLang="ja-JP" sz="2400" b="0" i="0" smtClean="0">
                        <a:latin typeface="Cambria Math" panose="02040503050406030204" pitchFamily="18" charset="0"/>
                      </a:rPr>
                      <m:t>/2</m:t>
                    </m:r>
                  </m:oMath>
                </a14:m>
                <a:r>
                  <a:rPr lang="ja-JP" altLang="en-US" sz="2400"/>
                  <a:t>の範囲に変換され、カーソルは</a:t>
                </a:r>
                <a:r>
                  <a:rPr lang="en-US" altLang="ja-JP" sz="2400" dirty="0"/>
                  <a:t>2</a:t>
                </a:r>
                <a:r>
                  <a:rPr lang="ja-JP" altLang="en-US" sz="2400"/>
                  <a:t>の領域に</a:t>
                </a:r>
                <a:r>
                  <a:rPr lang="en-US" altLang="ja-JP" sz="2400" dirty="0"/>
                  <a:t>		</a:t>
                </a:r>
                <a:r>
                  <a:rPr lang="ja-JP" altLang="en-US" sz="2400"/>
                  <a:t>描画される</a:t>
                </a:r>
                <a:endParaRPr lang="en-US" altLang="ja-JP" sz="2400" dirty="0"/>
              </a:p>
            </p:txBody>
          </p:sp>
        </mc:Choice>
        <mc:Fallback>
          <p:sp>
            <p:nvSpPr>
              <p:cNvPr id="3" name="コンテンツ プレースホルダー 2">
                <a:extLst>
                  <a:ext uri="{FF2B5EF4-FFF2-40B4-BE49-F238E27FC236}">
                    <a16:creationId xmlns:a16="http://schemas.microsoft.com/office/drawing/2014/main" id="{408F9CE0-E24A-684D-87D5-143142C9B4D3}"/>
                  </a:ext>
                </a:extLst>
              </p:cNvPr>
              <p:cNvSpPr>
                <a:spLocks noGrp="1" noRot="1" noChangeAspect="1" noMove="1" noResize="1" noEditPoints="1" noAdjustHandles="1" noChangeArrowheads="1" noChangeShapeType="1" noTextEdit="1"/>
              </p:cNvSpPr>
              <p:nvPr>
                <p:ph idx="1"/>
              </p:nvPr>
            </p:nvSpPr>
            <p:spPr>
              <a:xfrm>
                <a:off x="549886" y="1142581"/>
                <a:ext cx="8385769" cy="3033829"/>
              </a:xfrm>
              <a:blipFill>
                <a:blip r:embed="rId2"/>
                <a:stretch>
                  <a:fillRect l="-1208" t="-2083" b="-3750"/>
                </a:stretch>
              </a:blipFill>
            </p:spPr>
            <p:txBody>
              <a:bodyPr/>
              <a:lstStyle/>
              <a:p>
                <a:r>
                  <a:rPr lang="ja-JP" altLang="en-US">
                    <a:noFill/>
                  </a:rPr>
                  <a:t> </a:t>
                </a:r>
              </a:p>
            </p:txBody>
          </p:sp>
        </mc:Fallback>
      </mc:AlternateContent>
      <p:sp>
        <p:nvSpPr>
          <p:cNvPr id="4" name="スライド番号プレースホルダー 3">
            <a:extLst>
              <a:ext uri="{FF2B5EF4-FFF2-40B4-BE49-F238E27FC236}">
                <a16:creationId xmlns:a16="http://schemas.microsoft.com/office/drawing/2014/main" id="{633D23B9-481E-3443-B4A0-A9F9C55FEBA6}"/>
              </a:ext>
            </a:extLst>
          </p:cNvPr>
          <p:cNvSpPr>
            <a:spLocks noGrp="1"/>
          </p:cNvSpPr>
          <p:nvPr>
            <p:ph type="sldNum" sz="quarter" idx="12"/>
          </p:nvPr>
        </p:nvSpPr>
        <p:spPr>
          <a:xfrm>
            <a:off x="7986541" y="6470635"/>
            <a:ext cx="584978" cy="365125"/>
          </a:xfrm>
        </p:spPr>
        <p:txBody>
          <a:bodyPr/>
          <a:lstStyle/>
          <a:p>
            <a:fld id="{6D22F896-40B5-4ADD-8801-0D06FADFA095}" type="slidenum">
              <a:rPr lang="en-US" smtClean="0"/>
              <a:pPr/>
              <a:t>27</a:t>
            </a:fld>
            <a:endParaRPr lang="en-US" dirty="0"/>
          </a:p>
        </p:txBody>
      </p:sp>
      <mc:AlternateContent xmlns:mc="http://schemas.openxmlformats.org/markup-compatibility/2006" xmlns:a14="http://schemas.microsoft.com/office/drawing/2010/main">
        <mc:Choice Requires="a14">
          <p:sp>
            <p:nvSpPr>
              <p:cNvPr id="20" name="テキスト ボックス 19">
                <a:extLst>
                  <a:ext uri="{FF2B5EF4-FFF2-40B4-BE49-F238E27FC236}">
                    <a16:creationId xmlns:a16="http://schemas.microsoft.com/office/drawing/2014/main" id="{99F5A754-41BE-574C-8DE7-F162A8610FC7}"/>
                  </a:ext>
                </a:extLst>
              </p:cNvPr>
              <p:cNvSpPr txBox="1"/>
              <p:nvPr/>
            </p:nvSpPr>
            <p:spPr>
              <a:xfrm>
                <a:off x="5772107" y="5351481"/>
                <a:ext cx="1065474" cy="42236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i="1">
                              <a:latin typeface="Cambria Math" panose="02040503050406030204" pitchFamily="18" charset="0"/>
                            </a:rPr>
                            <m:t>𝐶</m:t>
                          </m:r>
                        </m:e>
                        <m:sub>
                          <m:sSub>
                            <m:sSubPr>
                              <m:ctrlPr>
                                <a:rPr lang="en-US" altLang="ja-JP" i="1">
                                  <a:latin typeface="Cambria Math" panose="02040503050406030204" pitchFamily="18" charset="0"/>
                                </a:rPr>
                              </m:ctrlPr>
                            </m:sSubPr>
                            <m:e>
                              <m:r>
                                <a:rPr lang="en-US" altLang="ja-JP" i="1">
                                  <a:latin typeface="Cambria Math" panose="02040503050406030204" pitchFamily="18" charset="0"/>
                                </a:rPr>
                                <m:t>𝑐𝑒𝑛𝑡𝑒𝑟</m:t>
                              </m:r>
                            </m:e>
                            <m:sub>
                              <m:r>
                                <a:rPr lang="en-US" altLang="ja-JP" b="0" i="1" smtClean="0">
                                  <a:latin typeface="Cambria Math" panose="02040503050406030204" pitchFamily="18" charset="0"/>
                                </a:rPr>
                                <m:t>𝑦</m:t>
                              </m:r>
                            </m:sub>
                          </m:sSub>
                        </m:sub>
                      </m:sSub>
                    </m:oMath>
                  </m:oMathPara>
                </a14:m>
                <a:endParaRPr kumimoji="1" lang="ja-JP" altLang="en-US"/>
              </a:p>
            </p:txBody>
          </p:sp>
        </mc:Choice>
        <mc:Fallback xmlns="">
          <p:sp>
            <p:nvSpPr>
              <p:cNvPr id="20" name="テキスト ボックス 19">
                <a:extLst>
                  <a:ext uri="{FF2B5EF4-FFF2-40B4-BE49-F238E27FC236}">
                    <a16:creationId xmlns:a16="http://schemas.microsoft.com/office/drawing/2014/main" id="{99F5A754-41BE-574C-8DE7-F162A8610FC7}"/>
                  </a:ext>
                </a:extLst>
              </p:cNvPr>
              <p:cNvSpPr txBox="1">
                <a:spLocks noRot="1" noChangeAspect="1" noMove="1" noResize="1" noEditPoints="1" noAdjustHandles="1" noChangeArrowheads="1" noChangeShapeType="1" noTextEdit="1"/>
              </p:cNvSpPr>
              <p:nvPr/>
            </p:nvSpPr>
            <p:spPr>
              <a:xfrm>
                <a:off x="5772107" y="5351481"/>
                <a:ext cx="1065474" cy="422360"/>
              </a:xfrm>
              <a:prstGeom prst="rect">
                <a:avLst/>
              </a:prstGeom>
              <a:blipFill>
                <a:blip r:embed="rId13"/>
                <a:stretch>
                  <a:fillRect/>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3968816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0043080-1301-1D4F-99F6-08C03A5F6225}"/>
              </a:ext>
            </a:extLst>
          </p:cNvPr>
          <p:cNvSpPr>
            <a:spLocks noGrp="1"/>
          </p:cNvSpPr>
          <p:nvPr>
            <p:ph type="title"/>
          </p:nvPr>
        </p:nvSpPr>
        <p:spPr/>
        <p:txBody>
          <a:bodyPr/>
          <a:lstStyle/>
          <a:p>
            <a:r>
              <a:rPr kumimoji="1" lang="ja-JP" altLang="en-US"/>
              <a:t>利用イメージ</a:t>
            </a:r>
          </a:p>
        </p:txBody>
      </p:sp>
      <p:sp>
        <p:nvSpPr>
          <p:cNvPr id="3" name="コンテンツ プレースホルダー 2">
            <a:extLst>
              <a:ext uri="{FF2B5EF4-FFF2-40B4-BE49-F238E27FC236}">
                <a16:creationId xmlns:a16="http://schemas.microsoft.com/office/drawing/2014/main" id="{403A6241-A1CE-D349-A4EB-7E265B997831}"/>
              </a:ext>
            </a:extLst>
          </p:cNvPr>
          <p:cNvSpPr>
            <a:spLocks noGrp="1"/>
          </p:cNvSpPr>
          <p:nvPr>
            <p:ph idx="1"/>
          </p:nvPr>
        </p:nvSpPr>
        <p:spPr/>
        <p:txBody>
          <a:bodyPr/>
          <a:lstStyle/>
          <a:p>
            <a:r>
              <a:rPr kumimoji="1" lang="ja-JP" altLang="en-US"/>
              <a:t>コンピュータで回路図を見ながら電子工作を</a:t>
            </a:r>
            <a:br>
              <a:rPr kumimoji="1" lang="en-US" altLang="ja-JP" dirty="0"/>
            </a:br>
            <a:r>
              <a:rPr kumimoji="1" lang="ja-JP" altLang="en-US"/>
              <a:t>行うとき</a:t>
            </a:r>
            <a:endParaRPr kumimoji="1" lang="en-US" altLang="ja-JP" dirty="0"/>
          </a:p>
          <a:p>
            <a:pPr lvl="1"/>
            <a:r>
              <a:rPr lang="ja-JP" altLang="en-US"/>
              <a:t>手で行う作業を中断することなくコンピュータの</a:t>
            </a:r>
            <a:br>
              <a:rPr lang="en-US" altLang="ja-JP" dirty="0"/>
            </a:br>
            <a:r>
              <a:rPr lang="ja-JP" altLang="en-US"/>
              <a:t>操作を行うことができる</a:t>
            </a:r>
            <a:endParaRPr lang="en-US" altLang="ja-JP" dirty="0"/>
          </a:p>
          <a:p>
            <a:pPr lvl="2"/>
            <a:r>
              <a:rPr kumimoji="1" lang="en-US" altLang="ja-JP" dirty="0"/>
              <a:t>Ex.</a:t>
            </a:r>
            <a:r>
              <a:rPr kumimoji="1" lang="ja-JP" altLang="en-US"/>
              <a:t>回路図の拡大縮小、別の回路図への切り替え</a:t>
            </a:r>
            <a:endParaRPr kumimoji="1" lang="en-US" altLang="ja-JP" dirty="0"/>
          </a:p>
          <a:p>
            <a:r>
              <a:rPr lang="ja-JP" altLang="en-US"/>
              <a:t>ワープロソフトの利用時の様々な作業</a:t>
            </a:r>
            <a:endParaRPr lang="en-US" altLang="ja-JP" dirty="0"/>
          </a:p>
          <a:p>
            <a:pPr lvl="1"/>
            <a:r>
              <a:rPr lang="ja-JP" altLang="en-US"/>
              <a:t>手をキーボードから移動することなく、</a:t>
            </a:r>
            <a:br>
              <a:rPr lang="en-US" altLang="ja-JP" dirty="0"/>
            </a:br>
            <a:r>
              <a:rPr kumimoji="1" lang="ja-JP" altLang="en-US"/>
              <a:t>文字の色やテキストカーソルの位置を変えることができる</a:t>
            </a:r>
            <a:endParaRPr lang="en-US" altLang="ja-JP" dirty="0"/>
          </a:p>
        </p:txBody>
      </p:sp>
      <p:sp>
        <p:nvSpPr>
          <p:cNvPr id="4" name="スライド番号プレースホルダー 3">
            <a:extLst>
              <a:ext uri="{FF2B5EF4-FFF2-40B4-BE49-F238E27FC236}">
                <a16:creationId xmlns:a16="http://schemas.microsoft.com/office/drawing/2014/main" id="{1D79863B-3E38-DF4E-A7B6-527A82074A3A}"/>
              </a:ext>
            </a:extLst>
          </p:cNvPr>
          <p:cNvSpPr>
            <a:spLocks noGrp="1"/>
          </p:cNvSpPr>
          <p:nvPr>
            <p:ph type="sldNum" sz="quarter" idx="12"/>
          </p:nvPr>
        </p:nvSpPr>
        <p:spPr/>
        <p:txBody>
          <a:bodyPr/>
          <a:lstStyle/>
          <a:p>
            <a:fld id="{6D22F896-40B5-4ADD-8801-0D06FADFA095}" type="slidenum">
              <a:rPr lang="en-US" smtClean="0"/>
              <a:pPr/>
              <a:t>28</a:t>
            </a:fld>
            <a:endParaRPr lang="en-US" dirty="0"/>
          </a:p>
        </p:txBody>
      </p:sp>
    </p:spTree>
    <p:extLst>
      <p:ext uri="{BB962C8B-B14F-4D97-AF65-F5344CB8AC3E}">
        <p14:creationId xmlns:p14="http://schemas.microsoft.com/office/powerpoint/2010/main" val="28005901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29</a:t>
            </a:fld>
            <a:endParaRPr lang="en-US" dirty="0"/>
          </a:p>
        </p:txBody>
      </p:sp>
      <p:sp>
        <p:nvSpPr>
          <p:cNvPr id="24" name="台形 23">
            <a:extLst>
              <a:ext uri="{FF2B5EF4-FFF2-40B4-BE49-F238E27FC236}">
                <a16:creationId xmlns:a16="http://schemas.microsoft.com/office/drawing/2014/main" id="{BFED3F78-2D38-C145-B5B1-6A68CBA9B77B}"/>
              </a:ext>
            </a:extLst>
          </p:cNvPr>
          <p:cNvSpPr/>
          <p:nvPr/>
        </p:nvSpPr>
        <p:spPr>
          <a:xfrm>
            <a:off x="787085" y="4770008"/>
            <a:ext cx="7292038" cy="1195356"/>
          </a:xfrm>
          <a:prstGeom prst="trapezoi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フリーフォーム 24">
            <a:extLst>
              <a:ext uri="{FF2B5EF4-FFF2-40B4-BE49-F238E27FC236}">
                <a16:creationId xmlns:a16="http://schemas.microsoft.com/office/drawing/2014/main" id="{77A8E62C-C8D3-1241-887E-2B0CA3DDFBC4}"/>
              </a:ext>
            </a:extLst>
          </p:cNvPr>
          <p:cNvSpPr/>
          <p:nvPr/>
        </p:nvSpPr>
        <p:spPr>
          <a:xfrm rot="21409001">
            <a:off x="3233163" y="4221725"/>
            <a:ext cx="1886673" cy="2032923"/>
          </a:xfrm>
          <a:custGeom>
            <a:avLst/>
            <a:gdLst>
              <a:gd name="connsiteX0" fmla="*/ 0 w 2592729"/>
              <a:gd name="connsiteY0" fmla="*/ 1863524 h 1956122"/>
              <a:gd name="connsiteX1" fmla="*/ 787078 w 2592729"/>
              <a:gd name="connsiteY1" fmla="*/ 0 h 1956122"/>
              <a:gd name="connsiteX2" fmla="*/ 1747777 w 2592729"/>
              <a:gd name="connsiteY2" fmla="*/ 46299 h 1956122"/>
              <a:gd name="connsiteX3" fmla="*/ 2592729 w 2592729"/>
              <a:gd name="connsiteY3" fmla="*/ 1956122 h 1956122"/>
              <a:gd name="connsiteX0" fmla="*/ 0 w 2592729"/>
              <a:gd name="connsiteY0" fmla="*/ 1987513 h 2080111"/>
              <a:gd name="connsiteX1" fmla="*/ 787078 w 2592729"/>
              <a:gd name="connsiteY1" fmla="*/ 123989 h 2080111"/>
              <a:gd name="connsiteX2" fmla="*/ 1747777 w 2592729"/>
              <a:gd name="connsiteY2" fmla="*/ 170288 h 2080111"/>
              <a:gd name="connsiteX3" fmla="*/ 2592729 w 2592729"/>
              <a:gd name="connsiteY3" fmla="*/ 2080111 h 2080111"/>
              <a:gd name="connsiteX0" fmla="*/ 0 w 2592729"/>
              <a:gd name="connsiteY0" fmla="*/ 2105858 h 2198456"/>
              <a:gd name="connsiteX1" fmla="*/ 787078 w 2592729"/>
              <a:gd name="connsiteY1" fmla="*/ 242334 h 2198456"/>
              <a:gd name="connsiteX2" fmla="*/ 1747777 w 2592729"/>
              <a:gd name="connsiteY2" fmla="*/ 288633 h 2198456"/>
              <a:gd name="connsiteX3" fmla="*/ 2592729 w 2592729"/>
              <a:gd name="connsiteY3" fmla="*/ 2198456 h 2198456"/>
              <a:gd name="connsiteX0" fmla="*/ 0 w 2592729"/>
              <a:gd name="connsiteY0" fmla="*/ 2340214 h 2432812"/>
              <a:gd name="connsiteX1" fmla="*/ 787078 w 2592729"/>
              <a:gd name="connsiteY1" fmla="*/ 476690 h 2432812"/>
              <a:gd name="connsiteX2" fmla="*/ 1747777 w 2592729"/>
              <a:gd name="connsiteY2" fmla="*/ 522989 h 2432812"/>
              <a:gd name="connsiteX3" fmla="*/ 2592729 w 2592729"/>
              <a:gd name="connsiteY3" fmla="*/ 2432812 h 2432812"/>
              <a:gd name="connsiteX0" fmla="*/ 0 w 2592729"/>
              <a:gd name="connsiteY0" fmla="*/ 2440438 h 2533036"/>
              <a:gd name="connsiteX1" fmla="*/ 787078 w 2592729"/>
              <a:gd name="connsiteY1" fmla="*/ 576914 h 2533036"/>
              <a:gd name="connsiteX2" fmla="*/ 1747777 w 2592729"/>
              <a:gd name="connsiteY2" fmla="*/ 623213 h 2533036"/>
              <a:gd name="connsiteX3" fmla="*/ 2592729 w 2592729"/>
              <a:gd name="connsiteY3" fmla="*/ 2533036 h 2533036"/>
              <a:gd name="connsiteX0" fmla="*/ 0 w 2592729"/>
              <a:gd name="connsiteY0" fmla="*/ 2411658 h 2504256"/>
              <a:gd name="connsiteX1" fmla="*/ 787078 w 2592729"/>
              <a:gd name="connsiteY1" fmla="*/ 548134 h 2504256"/>
              <a:gd name="connsiteX2" fmla="*/ 2071869 w 2592729"/>
              <a:gd name="connsiteY2" fmla="*/ 663881 h 2504256"/>
              <a:gd name="connsiteX3" fmla="*/ 2592729 w 2592729"/>
              <a:gd name="connsiteY3" fmla="*/ 2504256 h 2504256"/>
              <a:gd name="connsiteX0" fmla="*/ 0 w 2592729"/>
              <a:gd name="connsiteY0" fmla="*/ 2240735 h 2333333"/>
              <a:gd name="connsiteX1" fmla="*/ 775503 w 2592729"/>
              <a:gd name="connsiteY1" fmla="*/ 701302 h 2333333"/>
              <a:gd name="connsiteX2" fmla="*/ 2071869 w 2592729"/>
              <a:gd name="connsiteY2" fmla="*/ 492958 h 2333333"/>
              <a:gd name="connsiteX3" fmla="*/ 2592729 w 2592729"/>
              <a:gd name="connsiteY3" fmla="*/ 2333333 h 2333333"/>
              <a:gd name="connsiteX0" fmla="*/ 0 w 2592729"/>
              <a:gd name="connsiteY0" fmla="*/ 2105481 h 2198079"/>
              <a:gd name="connsiteX1" fmla="*/ 775503 w 2592729"/>
              <a:gd name="connsiteY1" fmla="*/ 566048 h 2198079"/>
              <a:gd name="connsiteX2" fmla="*/ 2071869 w 2592729"/>
              <a:gd name="connsiteY2" fmla="*/ 357704 h 2198079"/>
              <a:gd name="connsiteX3" fmla="*/ 2592729 w 2592729"/>
              <a:gd name="connsiteY3" fmla="*/ 2198079 h 2198079"/>
              <a:gd name="connsiteX0" fmla="*/ 0 w 2592729"/>
              <a:gd name="connsiteY0" fmla="*/ 2010375 h 2102973"/>
              <a:gd name="connsiteX1" fmla="*/ 775503 w 2592729"/>
              <a:gd name="connsiteY1" fmla="*/ 470942 h 2102973"/>
              <a:gd name="connsiteX2" fmla="*/ 2326512 w 2592729"/>
              <a:gd name="connsiteY2" fmla="*/ 505666 h 2102973"/>
              <a:gd name="connsiteX3" fmla="*/ 2592729 w 2592729"/>
              <a:gd name="connsiteY3" fmla="*/ 2102973 h 2102973"/>
              <a:gd name="connsiteX0" fmla="*/ 0 w 2592729"/>
              <a:gd name="connsiteY0" fmla="*/ 2030020 h 2122618"/>
              <a:gd name="connsiteX1" fmla="*/ 775503 w 2592729"/>
              <a:gd name="connsiteY1" fmla="*/ 490587 h 2122618"/>
              <a:gd name="connsiteX2" fmla="*/ 2326512 w 2592729"/>
              <a:gd name="connsiteY2" fmla="*/ 525311 h 2122618"/>
              <a:gd name="connsiteX3" fmla="*/ 2592729 w 2592729"/>
              <a:gd name="connsiteY3" fmla="*/ 2122618 h 2122618"/>
              <a:gd name="connsiteX0" fmla="*/ 0 w 2731625"/>
              <a:gd name="connsiteY0" fmla="*/ 2030020 h 2030020"/>
              <a:gd name="connsiteX1" fmla="*/ 775503 w 2731625"/>
              <a:gd name="connsiteY1" fmla="*/ 490587 h 2030020"/>
              <a:gd name="connsiteX2" fmla="*/ 2326512 w 2731625"/>
              <a:gd name="connsiteY2" fmla="*/ 525311 h 2030020"/>
              <a:gd name="connsiteX3" fmla="*/ 2731625 w 2731625"/>
              <a:gd name="connsiteY3" fmla="*/ 2030020 h 2030020"/>
              <a:gd name="connsiteX0" fmla="*/ 0 w 2731625"/>
              <a:gd name="connsiteY0" fmla="*/ 2069383 h 2069383"/>
              <a:gd name="connsiteX1" fmla="*/ 775503 w 2731625"/>
              <a:gd name="connsiteY1" fmla="*/ 529950 h 2069383"/>
              <a:gd name="connsiteX2" fmla="*/ 1909824 w 2731625"/>
              <a:gd name="connsiteY2" fmla="*/ 460502 h 2069383"/>
              <a:gd name="connsiteX3" fmla="*/ 2731625 w 2731625"/>
              <a:gd name="connsiteY3" fmla="*/ 2069383 h 2069383"/>
              <a:gd name="connsiteX0" fmla="*/ 0 w 2176040"/>
              <a:gd name="connsiteY0" fmla="*/ 2069383 h 2138831"/>
              <a:gd name="connsiteX1" fmla="*/ 775503 w 2176040"/>
              <a:gd name="connsiteY1" fmla="*/ 529950 h 2138831"/>
              <a:gd name="connsiteX2" fmla="*/ 1909824 w 2176040"/>
              <a:gd name="connsiteY2" fmla="*/ 460502 h 2138831"/>
              <a:gd name="connsiteX3" fmla="*/ 2176040 w 2176040"/>
              <a:gd name="connsiteY3" fmla="*/ 2138831 h 2138831"/>
              <a:gd name="connsiteX0" fmla="*/ 0 w 2176040"/>
              <a:gd name="connsiteY0" fmla="*/ 2065689 h 2135137"/>
              <a:gd name="connsiteX1" fmla="*/ 775503 w 2176040"/>
              <a:gd name="connsiteY1" fmla="*/ 526256 h 2135137"/>
              <a:gd name="connsiteX2" fmla="*/ 1909824 w 2176040"/>
              <a:gd name="connsiteY2" fmla="*/ 456808 h 2135137"/>
              <a:gd name="connsiteX3" fmla="*/ 2176040 w 2176040"/>
              <a:gd name="connsiteY3" fmla="*/ 2135137 h 2135137"/>
              <a:gd name="connsiteX0" fmla="*/ 0 w 1886673"/>
              <a:gd name="connsiteY0" fmla="*/ 2100413 h 2135137"/>
              <a:gd name="connsiteX1" fmla="*/ 486136 w 1886673"/>
              <a:gd name="connsiteY1" fmla="*/ 526256 h 2135137"/>
              <a:gd name="connsiteX2" fmla="*/ 1620457 w 1886673"/>
              <a:gd name="connsiteY2" fmla="*/ 456808 h 2135137"/>
              <a:gd name="connsiteX3" fmla="*/ 1886673 w 1886673"/>
              <a:gd name="connsiteY3" fmla="*/ 2135137 h 2135137"/>
              <a:gd name="connsiteX0" fmla="*/ 0 w 1886673"/>
              <a:gd name="connsiteY0" fmla="*/ 2053394 h 2088118"/>
              <a:gd name="connsiteX1" fmla="*/ 486136 w 1886673"/>
              <a:gd name="connsiteY1" fmla="*/ 479237 h 2088118"/>
              <a:gd name="connsiteX2" fmla="*/ 1655181 w 1886673"/>
              <a:gd name="connsiteY2" fmla="*/ 537111 h 2088118"/>
              <a:gd name="connsiteX3" fmla="*/ 1886673 w 1886673"/>
              <a:gd name="connsiteY3" fmla="*/ 2088118 h 2088118"/>
              <a:gd name="connsiteX0" fmla="*/ 0 w 1886673"/>
              <a:gd name="connsiteY0" fmla="*/ 1987136 h 2021860"/>
              <a:gd name="connsiteX1" fmla="*/ 486136 w 1886673"/>
              <a:gd name="connsiteY1" fmla="*/ 517151 h 2021860"/>
              <a:gd name="connsiteX2" fmla="*/ 1655181 w 1886673"/>
              <a:gd name="connsiteY2" fmla="*/ 470853 h 2021860"/>
              <a:gd name="connsiteX3" fmla="*/ 1886673 w 1886673"/>
              <a:gd name="connsiteY3" fmla="*/ 2021860 h 2021860"/>
              <a:gd name="connsiteX0" fmla="*/ 0 w 1886673"/>
              <a:gd name="connsiteY0" fmla="*/ 1992020 h 2026744"/>
              <a:gd name="connsiteX1" fmla="*/ 486136 w 1886673"/>
              <a:gd name="connsiteY1" fmla="*/ 522035 h 2026744"/>
              <a:gd name="connsiteX2" fmla="*/ 1655181 w 1886673"/>
              <a:gd name="connsiteY2" fmla="*/ 475737 h 2026744"/>
              <a:gd name="connsiteX3" fmla="*/ 1886673 w 1886673"/>
              <a:gd name="connsiteY3" fmla="*/ 2026744 h 2026744"/>
              <a:gd name="connsiteX0" fmla="*/ 0 w 1886673"/>
              <a:gd name="connsiteY0" fmla="*/ 2183911 h 2218635"/>
              <a:gd name="connsiteX1" fmla="*/ 486136 w 1886673"/>
              <a:gd name="connsiteY1" fmla="*/ 713926 h 2218635"/>
              <a:gd name="connsiteX2" fmla="*/ 1655181 w 1886673"/>
              <a:gd name="connsiteY2" fmla="*/ 667628 h 2218635"/>
              <a:gd name="connsiteX3" fmla="*/ 1886673 w 1886673"/>
              <a:gd name="connsiteY3" fmla="*/ 2218635 h 2218635"/>
            </a:gdLst>
            <a:ahLst/>
            <a:cxnLst>
              <a:cxn ang="0">
                <a:pos x="connsiteX0" y="connsiteY0"/>
              </a:cxn>
              <a:cxn ang="0">
                <a:pos x="connsiteX1" y="connsiteY1"/>
              </a:cxn>
              <a:cxn ang="0">
                <a:pos x="connsiteX2" y="connsiteY2"/>
              </a:cxn>
              <a:cxn ang="0">
                <a:pos x="connsiteX3" y="connsiteY3"/>
              </a:cxn>
            </a:cxnLst>
            <a:rect l="l" t="t" r="r" b="b"/>
            <a:pathLst>
              <a:path w="1886673" h="2218635">
                <a:moveTo>
                  <a:pt x="0" y="2183911"/>
                </a:moveTo>
                <a:lnTo>
                  <a:pt x="486136" y="713926"/>
                </a:lnTo>
                <a:cubicBezTo>
                  <a:pt x="817943" y="-196615"/>
                  <a:pt x="1485419" y="-262206"/>
                  <a:pt x="1655181" y="667628"/>
                </a:cubicBezTo>
                <a:lnTo>
                  <a:pt x="1886673" y="2218635"/>
                </a:lnTo>
              </a:path>
            </a:pathLst>
          </a:cu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円/楕円 37">
            <a:extLst>
              <a:ext uri="{FF2B5EF4-FFF2-40B4-BE49-F238E27FC236}">
                <a16:creationId xmlns:a16="http://schemas.microsoft.com/office/drawing/2014/main" id="{BA2E8DDF-229C-4E4E-AC3E-6021CD3BB269}"/>
              </a:ext>
            </a:extLst>
          </p:cNvPr>
          <p:cNvSpPr/>
          <p:nvPr/>
        </p:nvSpPr>
        <p:spPr>
          <a:xfrm>
            <a:off x="4035601" y="4274711"/>
            <a:ext cx="597399" cy="5602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膝</a:t>
            </a:r>
          </a:p>
        </p:txBody>
      </p:sp>
      <p:sp>
        <p:nvSpPr>
          <p:cNvPr id="36" name="正方形/長方形 35">
            <a:extLst>
              <a:ext uri="{FF2B5EF4-FFF2-40B4-BE49-F238E27FC236}">
                <a16:creationId xmlns:a16="http://schemas.microsoft.com/office/drawing/2014/main" id="{8E7C3A53-F2F9-E845-B1B7-D724084E7159}"/>
              </a:ext>
            </a:extLst>
          </p:cNvPr>
          <p:cNvSpPr/>
          <p:nvPr/>
        </p:nvSpPr>
        <p:spPr>
          <a:xfrm>
            <a:off x="1240068" y="3483016"/>
            <a:ext cx="6476956" cy="467958"/>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73F1D31B-2A46-804A-AAF7-B25F4C95745C}"/>
              </a:ext>
            </a:extLst>
          </p:cNvPr>
          <p:cNvSpPr/>
          <p:nvPr/>
        </p:nvSpPr>
        <p:spPr>
          <a:xfrm>
            <a:off x="2030500" y="3731614"/>
            <a:ext cx="4896092" cy="22254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FD4BB024-9B9F-1040-943D-6FD3BFC259A4}"/>
              </a:ext>
            </a:extLst>
          </p:cNvPr>
          <p:cNvCxnSpPr>
            <a:cxnSpLocks/>
          </p:cNvCxnSpPr>
          <p:nvPr/>
        </p:nvCxnSpPr>
        <p:spPr>
          <a:xfrm>
            <a:off x="2662177"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9AE74B4E-BCA8-E640-B783-AFE43E19444B}"/>
              </a:ext>
            </a:extLst>
          </p:cNvPr>
          <p:cNvCxnSpPr>
            <a:cxnSpLocks/>
          </p:cNvCxnSpPr>
          <p:nvPr/>
        </p:nvCxnSpPr>
        <p:spPr>
          <a:xfrm>
            <a:off x="2199190"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3CCDD8A3-8DF0-D340-8445-2FC5C5CE9969}"/>
              </a:ext>
            </a:extLst>
          </p:cNvPr>
          <p:cNvCxnSpPr>
            <a:cxnSpLocks/>
          </p:cNvCxnSpPr>
          <p:nvPr/>
        </p:nvCxnSpPr>
        <p:spPr>
          <a:xfrm>
            <a:off x="3171463" y="3881998"/>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D8B21B2C-1410-C54F-941A-0FBA20F94AF4}"/>
              </a:ext>
            </a:extLst>
          </p:cNvPr>
          <p:cNvCxnSpPr>
            <a:cxnSpLocks/>
          </p:cNvCxnSpPr>
          <p:nvPr/>
        </p:nvCxnSpPr>
        <p:spPr>
          <a:xfrm>
            <a:off x="3692324" y="3870423"/>
            <a:ext cx="0" cy="70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7535D451-FAC2-3A4D-BF18-D85155D29CB6}"/>
              </a:ext>
            </a:extLst>
          </p:cNvPr>
          <p:cNvCxnSpPr>
            <a:cxnSpLocks/>
          </p:cNvCxnSpPr>
          <p:nvPr/>
        </p:nvCxnSpPr>
        <p:spPr>
          <a:xfrm>
            <a:off x="4190035" y="3870423"/>
            <a:ext cx="0" cy="2637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線矢印コネクタ 30">
            <a:extLst>
              <a:ext uri="{FF2B5EF4-FFF2-40B4-BE49-F238E27FC236}">
                <a16:creationId xmlns:a16="http://schemas.microsoft.com/office/drawing/2014/main" id="{AABD5F9F-F097-CE40-9A5A-555DF4FDF100}"/>
              </a:ext>
            </a:extLst>
          </p:cNvPr>
          <p:cNvCxnSpPr>
            <a:cxnSpLocks/>
          </p:cNvCxnSpPr>
          <p:nvPr/>
        </p:nvCxnSpPr>
        <p:spPr>
          <a:xfrm>
            <a:off x="4664597" y="3870423"/>
            <a:ext cx="0" cy="4042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ECBC135-77A5-F344-817B-4550F7FC68A6}"/>
              </a:ext>
            </a:extLst>
          </p:cNvPr>
          <p:cNvCxnSpPr>
            <a:cxnSpLocks/>
          </p:cNvCxnSpPr>
          <p:nvPr/>
        </p:nvCxnSpPr>
        <p:spPr>
          <a:xfrm>
            <a:off x="5174826" y="3870423"/>
            <a:ext cx="0" cy="11093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24B7EDBB-9246-4E4C-AA78-C11453738369}"/>
              </a:ext>
            </a:extLst>
          </p:cNvPr>
          <p:cNvCxnSpPr>
            <a:cxnSpLocks/>
          </p:cNvCxnSpPr>
          <p:nvPr/>
        </p:nvCxnSpPr>
        <p:spPr>
          <a:xfrm>
            <a:off x="5683169"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365D5817-006D-814F-8DCC-92BB7F1148C3}"/>
              </a:ext>
            </a:extLst>
          </p:cNvPr>
          <p:cNvCxnSpPr>
            <a:cxnSpLocks/>
          </p:cNvCxnSpPr>
          <p:nvPr/>
        </p:nvCxnSpPr>
        <p:spPr>
          <a:xfrm>
            <a:off x="6192455"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3EE49421-8E21-BC42-B3DB-D02995011A22}"/>
              </a:ext>
            </a:extLst>
          </p:cNvPr>
          <p:cNvCxnSpPr>
            <a:cxnSpLocks/>
          </p:cNvCxnSpPr>
          <p:nvPr/>
        </p:nvCxnSpPr>
        <p:spPr>
          <a:xfrm>
            <a:off x="6690166"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正方形/長方形 44">
            <a:extLst>
              <a:ext uri="{FF2B5EF4-FFF2-40B4-BE49-F238E27FC236}">
                <a16:creationId xmlns:a16="http://schemas.microsoft.com/office/drawing/2014/main" id="{A05A2D4D-A8BE-A74A-BDA9-29B9CACDB348}"/>
              </a:ext>
            </a:extLst>
          </p:cNvPr>
          <p:cNvSpPr/>
          <p:nvPr/>
        </p:nvSpPr>
        <p:spPr>
          <a:xfrm>
            <a:off x="2103304" y="3737985"/>
            <a:ext cx="231494" cy="2129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0</a:t>
            </a:r>
            <a:endParaRPr kumimoji="1" lang="ja-JP" altLang="en-US"/>
          </a:p>
        </p:txBody>
      </p:sp>
      <p:sp>
        <p:nvSpPr>
          <p:cNvPr id="46" name="正方形/長方形 45">
            <a:extLst>
              <a:ext uri="{FF2B5EF4-FFF2-40B4-BE49-F238E27FC236}">
                <a16:creationId xmlns:a16="http://schemas.microsoft.com/office/drawing/2014/main" id="{D51B5C01-BC86-5947-9485-C0FCAEF700BD}"/>
              </a:ext>
            </a:extLst>
          </p:cNvPr>
          <p:cNvSpPr/>
          <p:nvPr/>
        </p:nvSpPr>
        <p:spPr>
          <a:xfrm>
            <a:off x="2577866" y="3737984"/>
            <a:ext cx="231494" cy="212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a:p>
        </p:txBody>
      </p:sp>
      <p:sp>
        <p:nvSpPr>
          <p:cNvPr id="47" name="正方形/長方形 46">
            <a:extLst>
              <a:ext uri="{FF2B5EF4-FFF2-40B4-BE49-F238E27FC236}">
                <a16:creationId xmlns:a16="http://schemas.microsoft.com/office/drawing/2014/main" id="{0D349B55-5202-6C47-A4A0-89AD6FC668A1}"/>
              </a:ext>
            </a:extLst>
          </p:cNvPr>
          <p:cNvSpPr/>
          <p:nvPr/>
        </p:nvSpPr>
        <p:spPr>
          <a:xfrm>
            <a:off x="3064002"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a:p>
        </p:txBody>
      </p:sp>
      <p:sp>
        <p:nvSpPr>
          <p:cNvPr id="48" name="正方形/長方形 47">
            <a:extLst>
              <a:ext uri="{FF2B5EF4-FFF2-40B4-BE49-F238E27FC236}">
                <a16:creationId xmlns:a16="http://schemas.microsoft.com/office/drawing/2014/main" id="{652E8EF6-0BFB-5C4B-969E-0638A591D01A}"/>
              </a:ext>
            </a:extLst>
          </p:cNvPr>
          <p:cNvSpPr/>
          <p:nvPr/>
        </p:nvSpPr>
        <p:spPr>
          <a:xfrm>
            <a:off x="3596437"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a:t>3</a:t>
            </a:r>
            <a:endParaRPr kumimoji="1" lang="ja-JP" altLang="en-US"/>
          </a:p>
        </p:txBody>
      </p:sp>
      <p:sp>
        <p:nvSpPr>
          <p:cNvPr id="49" name="正方形/長方形 48">
            <a:extLst>
              <a:ext uri="{FF2B5EF4-FFF2-40B4-BE49-F238E27FC236}">
                <a16:creationId xmlns:a16="http://schemas.microsoft.com/office/drawing/2014/main" id="{4303B99C-C725-314C-A0A2-6331639EB5CB}"/>
              </a:ext>
            </a:extLst>
          </p:cNvPr>
          <p:cNvSpPr/>
          <p:nvPr/>
        </p:nvSpPr>
        <p:spPr>
          <a:xfrm>
            <a:off x="4099193" y="3731614"/>
            <a:ext cx="231494" cy="2193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a:p>
        </p:txBody>
      </p:sp>
      <p:sp>
        <p:nvSpPr>
          <p:cNvPr id="50" name="正方形/長方形 49">
            <a:extLst>
              <a:ext uri="{FF2B5EF4-FFF2-40B4-BE49-F238E27FC236}">
                <a16:creationId xmlns:a16="http://schemas.microsoft.com/office/drawing/2014/main" id="{02A6D682-7DD2-CC44-BE54-9DF28EBE5E1B}"/>
              </a:ext>
            </a:extLst>
          </p:cNvPr>
          <p:cNvSpPr/>
          <p:nvPr/>
        </p:nvSpPr>
        <p:spPr>
          <a:xfrm>
            <a:off x="4568710"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5</a:t>
            </a:r>
            <a:endParaRPr kumimoji="1" lang="ja-JP" altLang="en-US"/>
          </a:p>
        </p:txBody>
      </p:sp>
      <p:sp>
        <p:nvSpPr>
          <p:cNvPr id="51" name="正方形/長方形 50">
            <a:extLst>
              <a:ext uri="{FF2B5EF4-FFF2-40B4-BE49-F238E27FC236}">
                <a16:creationId xmlns:a16="http://schemas.microsoft.com/office/drawing/2014/main" id="{597F5ADA-91E5-E840-A360-54CF794D3E37}"/>
              </a:ext>
            </a:extLst>
          </p:cNvPr>
          <p:cNvSpPr/>
          <p:nvPr/>
        </p:nvSpPr>
        <p:spPr>
          <a:xfrm>
            <a:off x="5077997"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6</a:t>
            </a:r>
            <a:endParaRPr kumimoji="1" lang="ja-JP" altLang="en-US"/>
          </a:p>
        </p:txBody>
      </p:sp>
      <p:sp>
        <p:nvSpPr>
          <p:cNvPr id="52" name="正方形/長方形 51">
            <a:extLst>
              <a:ext uri="{FF2B5EF4-FFF2-40B4-BE49-F238E27FC236}">
                <a16:creationId xmlns:a16="http://schemas.microsoft.com/office/drawing/2014/main" id="{EE052535-A928-334D-9A7A-A9341521BC97}"/>
              </a:ext>
            </a:extLst>
          </p:cNvPr>
          <p:cNvSpPr/>
          <p:nvPr/>
        </p:nvSpPr>
        <p:spPr>
          <a:xfrm>
            <a:off x="5565074"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7</a:t>
            </a:r>
            <a:endParaRPr kumimoji="1" lang="ja-JP" altLang="en-US"/>
          </a:p>
        </p:txBody>
      </p:sp>
      <p:sp>
        <p:nvSpPr>
          <p:cNvPr id="53" name="正方形/長方形 52">
            <a:extLst>
              <a:ext uri="{FF2B5EF4-FFF2-40B4-BE49-F238E27FC236}">
                <a16:creationId xmlns:a16="http://schemas.microsoft.com/office/drawing/2014/main" id="{F0395950-2935-DB46-A5D9-B08E8198B96B}"/>
              </a:ext>
            </a:extLst>
          </p:cNvPr>
          <p:cNvSpPr/>
          <p:nvPr/>
        </p:nvSpPr>
        <p:spPr>
          <a:xfrm>
            <a:off x="6097509" y="3731614"/>
            <a:ext cx="231494" cy="2193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8</a:t>
            </a:r>
            <a:endParaRPr kumimoji="1" lang="ja-JP" altLang="en-US"/>
          </a:p>
        </p:txBody>
      </p:sp>
      <p:sp>
        <p:nvSpPr>
          <p:cNvPr id="54" name="正方形/長方形 53">
            <a:extLst>
              <a:ext uri="{FF2B5EF4-FFF2-40B4-BE49-F238E27FC236}">
                <a16:creationId xmlns:a16="http://schemas.microsoft.com/office/drawing/2014/main" id="{5D3A8A14-3D2D-0D48-A9EA-14BC52C84F72}"/>
              </a:ext>
            </a:extLst>
          </p:cNvPr>
          <p:cNvSpPr/>
          <p:nvPr/>
        </p:nvSpPr>
        <p:spPr>
          <a:xfrm>
            <a:off x="6560497" y="3731613"/>
            <a:ext cx="231494" cy="2193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9</a:t>
            </a:r>
            <a:endParaRPr kumimoji="1" lang="ja-JP" altLang="en-US"/>
          </a:p>
        </p:txBody>
      </p:sp>
      <p:sp>
        <p:nvSpPr>
          <p:cNvPr id="65" name="テキスト ボックス 64">
            <a:extLst>
              <a:ext uri="{FF2B5EF4-FFF2-40B4-BE49-F238E27FC236}">
                <a16:creationId xmlns:a16="http://schemas.microsoft.com/office/drawing/2014/main" id="{986B72DF-F79E-8541-81CD-3CB1D8661560}"/>
              </a:ext>
            </a:extLst>
          </p:cNvPr>
          <p:cNvSpPr txBox="1"/>
          <p:nvPr/>
        </p:nvSpPr>
        <p:spPr>
          <a:xfrm>
            <a:off x="7424266" y="5498464"/>
            <a:ext cx="562275" cy="369332"/>
          </a:xfrm>
          <a:prstGeom prst="rect">
            <a:avLst/>
          </a:prstGeom>
          <a:noFill/>
        </p:spPr>
        <p:txBody>
          <a:bodyPr wrap="square" rtlCol="0">
            <a:spAutoFit/>
          </a:bodyPr>
          <a:lstStyle/>
          <a:p>
            <a:r>
              <a:rPr kumimoji="1" lang="ja-JP" altLang="en-US"/>
              <a:t>床</a:t>
            </a:r>
          </a:p>
        </p:txBody>
      </p:sp>
      <p:sp>
        <p:nvSpPr>
          <p:cNvPr id="66" name="テキスト ボックス 65">
            <a:extLst>
              <a:ext uri="{FF2B5EF4-FFF2-40B4-BE49-F238E27FC236}">
                <a16:creationId xmlns:a16="http://schemas.microsoft.com/office/drawing/2014/main" id="{88B23391-50CD-1B40-868E-AE3C803B0E58}"/>
              </a:ext>
            </a:extLst>
          </p:cNvPr>
          <p:cNvSpPr txBox="1"/>
          <p:nvPr/>
        </p:nvSpPr>
        <p:spPr>
          <a:xfrm>
            <a:off x="7083519" y="3566584"/>
            <a:ext cx="562275" cy="369332"/>
          </a:xfrm>
          <a:prstGeom prst="rect">
            <a:avLst/>
          </a:prstGeom>
          <a:noFill/>
        </p:spPr>
        <p:txBody>
          <a:bodyPr wrap="square" rtlCol="0">
            <a:spAutoFit/>
          </a:bodyPr>
          <a:lstStyle/>
          <a:p>
            <a:r>
              <a:rPr kumimoji="1" lang="ja-JP" altLang="en-US"/>
              <a:t>机</a:t>
            </a:r>
          </a:p>
        </p:txBody>
      </p:sp>
      <p:cxnSp>
        <p:nvCxnSpPr>
          <p:cNvPr id="68" name="直線矢印コネクタ 67">
            <a:extLst>
              <a:ext uri="{FF2B5EF4-FFF2-40B4-BE49-F238E27FC236}">
                <a16:creationId xmlns:a16="http://schemas.microsoft.com/office/drawing/2014/main" id="{456FC684-EDE4-D648-BE83-3EA1444B4FCD}"/>
              </a:ext>
            </a:extLst>
          </p:cNvPr>
          <p:cNvCxnSpPr>
            <a:cxnSpLocks/>
          </p:cNvCxnSpPr>
          <p:nvPr/>
        </p:nvCxnSpPr>
        <p:spPr>
          <a:xfrm>
            <a:off x="1015940" y="3720039"/>
            <a:ext cx="1087364" cy="12444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736354DC-905B-6B42-8F07-6B0840014C42}"/>
              </a:ext>
            </a:extLst>
          </p:cNvPr>
          <p:cNvSpPr txBox="1"/>
          <p:nvPr/>
        </p:nvSpPr>
        <p:spPr>
          <a:xfrm>
            <a:off x="124941" y="3484748"/>
            <a:ext cx="968261" cy="707886"/>
          </a:xfrm>
          <a:prstGeom prst="rect">
            <a:avLst/>
          </a:prstGeom>
          <a:noFill/>
        </p:spPr>
        <p:txBody>
          <a:bodyPr wrap="square" rtlCol="0">
            <a:spAutoFit/>
          </a:bodyPr>
          <a:lstStyle/>
          <a:p>
            <a:pPr algn="ctr"/>
            <a:r>
              <a:rPr kumimoji="1" lang="ja-JP" altLang="en-US" sz="2000"/>
              <a:t>距離</a:t>
            </a:r>
            <a:br>
              <a:rPr kumimoji="1" lang="en-US" altLang="ja-JP" sz="2000" dirty="0"/>
            </a:br>
            <a:r>
              <a:rPr kumimoji="1" lang="ja-JP" altLang="en-US" sz="2000"/>
              <a:t>センサ</a:t>
            </a:r>
          </a:p>
        </p:txBody>
      </p:sp>
      <mc:AlternateContent xmlns:mc="http://schemas.openxmlformats.org/markup-compatibility/2006" xmlns:a14="http://schemas.microsoft.com/office/drawing/2010/main">
        <mc:Choice Requires="a14">
          <p:sp>
            <p:nvSpPr>
              <p:cNvPr id="78" name="コンテンツ プレースホルダー 2">
                <a:extLst>
                  <a:ext uri="{FF2B5EF4-FFF2-40B4-BE49-F238E27FC236}">
                    <a16:creationId xmlns:a16="http://schemas.microsoft.com/office/drawing/2014/main" id="{9335C09B-1DAA-054C-9521-B3B639D700AE}"/>
                  </a:ext>
                </a:extLst>
              </p:cNvPr>
              <p:cNvSpPr txBox="1">
                <a:spLocks/>
              </p:cNvSpPr>
              <p:nvPr/>
            </p:nvSpPr>
            <p:spPr>
              <a:xfrm>
                <a:off x="549886" y="1149881"/>
                <a:ext cx="8021632" cy="330265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r>
                  <a:rPr lang="en-US" altLang="ja-JP" dirty="0"/>
                  <a:t>Xiao</a:t>
                </a:r>
                <a:r>
                  <a:rPr lang="ja-JP" altLang="en-US"/>
                  <a:t>ら</a:t>
                </a:r>
                <a:r>
                  <a:rPr lang="en-US" altLang="ja-JP" dirty="0"/>
                  <a:t>[6]</a:t>
                </a:r>
                <a:r>
                  <a:rPr lang="ja-JP" altLang="en-US"/>
                  <a:t>の方法を参考にし、膝の座標</a:t>
                </a:r>
                <a14:m>
                  <m:oMath xmlns:m="http://schemas.openxmlformats.org/officeDocument/2006/math">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m:t>
                        </m:r>
                        <m:r>
                          <m:rPr>
                            <m:sty m:val="p"/>
                          </m:rPr>
                          <a:rPr lang="en-US" altLang="ja-JP" i="1">
                            <a:latin typeface="Cambria Math" panose="02040503050406030204" pitchFamily="18" charset="0"/>
                          </a:rPr>
                          <m:t>K</m:t>
                        </m:r>
                      </m:e>
                      <m:sub>
                        <m:r>
                          <a:rPr lang="en-US" altLang="ja-JP" b="0" i="1" smtClean="0">
                            <a:latin typeface="Cambria Math" panose="02040503050406030204" pitchFamily="18" charset="0"/>
                          </a:rPr>
                          <m:t>𝑥</m:t>
                        </m:r>
                      </m:sub>
                    </m:sSub>
                    <m:r>
                      <a:rPr lang="en-US" altLang="ja-JP" b="0" i="1" smtClean="0">
                        <a:latin typeface="Cambria Math" panose="02040503050406030204" pitchFamily="18" charset="0"/>
                      </a:rPr>
                      <m:t>,</m:t>
                    </m:r>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b="0" i="1" smtClean="0">
                            <a:latin typeface="Cambria Math" panose="02040503050406030204" pitchFamily="18" charset="0"/>
                          </a:rPr>
                          <m:t>𝑦</m:t>
                        </m:r>
                      </m:sub>
                    </m:sSub>
                    <m:r>
                      <a:rPr lang="en-US" altLang="ja-JP" b="0" i="1" smtClean="0">
                        <a:latin typeface="Cambria Math" panose="02040503050406030204" pitchFamily="18" charset="0"/>
                      </a:rPr>
                      <m:t>)</m:t>
                    </m:r>
                  </m:oMath>
                </a14:m>
                <a:r>
                  <a:rPr lang="ja-JP" altLang="en-US"/>
                  <a:t>を計算</a:t>
                </a:r>
                <a:endParaRPr lang="en-US" altLang="ja-JP" dirty="0"/>
              </a:p>
              <a:p>
                <a:r>
                  <a:rPr lang="ja-JP" altLang="en-US"/>
                  <a:t>マイコンを介して、距離データ</a:t>
                </a:r>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D</m:t>
                        </m:r>
                      </m:e>
                      <m:sub>
                        <m:r>
                          <a:rPr lang="en-US" altLang="ja-JP" i="1">
                            <a:latin typeface="Cambria Math" panose="02040503050406030204" pitchFamily="18" charset="0"/>
                          </a:rPr>
                          <m:t>𝑖</m:t>
                        </m:r>
                      </m:sub>
                    </m:sSub>
                  </m:oMath>
                </a14:m>
                <a:r>
                  <a:rPr lang="ja-JP" altLang="en-US"/>
                  <a:t>を取得</a:t>
                </a:r>
                <a:endParaRPr lang="en-US" altLang="ja-JP" dirty="0"/>
              </a:p>
              <a:p>
                <a:endParaRPr lang="en-US" altLang="ja-JP" dirty="0"/>
              </a:p>
            </p:txBody>
          </p:sp>
        </mc:Choice>
        <mc:Fallback xmlns="">
          <p:sp>
            <p:nvSpPr>
              <p:cNvPr id="78" name="コンテンツ プレースホルダー 2">
                <a:extLst>
                  <a:ext uri="{FF2B5EF4-FFF2-40B4-BE49-F238E27FC236}">
                    <a16:creationId xmlns:a16="http://schemas.microsoft.com/office/drawing/2014/main" id="{9335C09B-1DAA-054C-9521-B3B639D700AE}"/>
                  </a:ext>
                </a:extLst>
              </p:cNvPr>
              <p:cNvSpPr txBox="1">
                <a:spLocks noRot="1" noChangeAspect="1" noMove="1" noResize="1" noEditPoints="1" noAdjustHandles="1" noChangeArrowheads="1" noChangeShapeType="1" noTextEdit="1"/>
              </p:cNvSpPr>
              <p:nvPr/>
            </p:nvSpPr>
            <p:spPr>
              <a:xfrm>
                <a:off x="549886" y="1149881"/>
                <a:ext cx="8021632" cy="3302651"/>
              </a:xfrm>
              <a:prstGeom prst="rect">
                <a:avLst/>
              </a:prstGeom>
              <a:blipFill>
                <a:blip r:embed="rId3"/>
                <a:stretch>
                  <a:fillRect l="-1264" t="-1916" r="-790"/>
                </a:stretch>
              </a:blipFill>
            </p:spPr>
            <p:txBody>
              <a:bodyPr/>
              <a:lstStyle/>
              <a:p>
                <a:r>
                  <a:rPr lang="ja-JP" altLang="en-US">
                    <a:noFill/>
                  </a:rPr>
                  <a:t> </a:t>
                </a:r>
              </a:p>
            </p:txBody>
          </p:sp>
        </mc:Fallback>
      </mc:AlternateContent>
      <p:sp>
        <p:nvSpPr>
          <p:cNvPr id="79" name="テキスト ボックス 78">
            <a:extLst>
              <a:ext uri="{FF2B5EF4-FFF2-40B4-BE49-F238E27FC236}">
                <a16:creationId xmlns:a16="http://schemas.microsoft.com/office/drawing/2014/main" id="{439BE941-8CAF-E740-9414-3D1A86C66240}"/>
              </a:ext>
            </a:extLst>
          </p:cNvPr>
          <p:cNvSpPr txBox="1"/>
          <p:nvPr/>
        </p:nvSpPr>
        <p:spPr>
          <a:xfrm>
            <a:off x="2066902" y="318080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0" name="テキスト ボックス 79">
            <a:extLst>
              <a:ext uri="{FF2B5EF4-FFF2-40B4-BE49-F238E27FC236}">
                <a16:creationId xmlns:a16="http://schemas.microsoft.com/office/drawing/2014/main" id="{2C0CC463-1DE9-8747-A455-39E35C1E2F6D}"/>
              </a:ext>
            </a:extLst>
          </p:cNvPr>
          <p:cNvSpPr txBox="1"/>
          <p:nvPr/>
        </p:nvSpPr>
        <p:spPr>
          <a:xfrm>
            <a:off x="2545472" y="318167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1" name="テキスト ボックス 80">
            <a:extLst>
              <a:ext uri="{FF2B5EF4-FFF2-40B4-BE49-F238E27FC236}">
                <a16:creationId xmlns:a16="http://schemas.microsoft.com/office/drawing/2014/main" id="{E8FE0593-F2FC-E347-9630-529E910FEBD6}"/>
              </a:ext>
            </a:extLst>
          </p:cNvPr>
          <p:cNvSpPr txBox="1"/>
          <p:nvPr/>
        </p:nvSpPr>
        <p:spPr>
          <a:xfrm>
            <a:off x="3024509" y="318080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2" name="テキスト ボックス 81">
            <a:extLst>
              <a:ext uri="{FF2B5EF4-FFF2-40B4-BE49-F238E27FC236}">
                <a16:creationId xmlns:a16="http://schemas.microsoft.com/office/drawing/2014/main" id="{BFE0204C-CE46-C54F-8BA0-79274D284A57}"/>
              </a:ext>
            </a:extLst>
          </p:cNvPr>
          <p:cNvSpPr txBox="1"/>
          <p:nvPr/>
        </p:nvSpPr>
        <p:spPr>
          <a:xfrm>
            <a:off x="3523625" y="3181671"/>
            <a:ext cx="304298" cy="369332"/>
          </a:xfrm>
          <a:prstGeom prst="rect">
            <a:avLst/>
          </a:prstGeom>
          <a:noFill/>
        </p:spPr>
        <p:txBody>
          <a:bodyPr wrap="square" rtlCol="0">
            <a:spAutoFit/>
          </a:bodyPr>
          <a:lstStyle/>
          <a:p>
            <a:r>
              <a:rPr kumimoji="1" lang="en-US" altLang="ja-JP" dirty="0"/>
              <a:t>6</a:t>
            </a:r>
            <a:endParaRPr kumimoji="1" lang="ja-JP" altLang="en-US"/>
          </a:p>
        </p:txBody>
      </p:sp>
      <p:sp>
        <p:nvSpPr>
          <p:cNvPr id="83" name="テキスト ボックス 82">
            <a:extLst>
              <a:ext uri="{FF2B5EF4-FFF2-40B4-BE49-F238E27FC236}">
                <a16:creationId xmlns:a16="http://schemas.microsoft.com/office/drawing/2014/main" id="{74D71080-C775-664F-BA56-6E9CE1C304F6}"/>
              </a:ext>
            </a:extLst>
          </p:cNvPr>
          <p:cNvSpPr txBox="1"/>
          <p:nvPr/>
        </p:nvSpPr>
        <p:spPr>
          <a:xfrm>
            <a:off x="4009455" y="3181671"/>
            <a:ext cx="461192" cy="369332"/>
          </a:xfrm>
          <a:prstGeom prst="rect">
            <a:avLst/>
          </a:prstGeom>
          <a:noFill/>
        </p:spPr>
        <p:txBody>
          <a:bodyPr wrap="square" rtlCol="0">
            <a:spAutoFit/>
          </a:bodyPr>
          <a:lstStyle/>
          <a:p>
            <a:r>
              <a:rPr kumimoji="1" lang="en-US" altLang="ja-JP" dirty="0"/>
              <a:t>10</a:t>
            </a:r>
            <a:endParaRPr kumimoji="1" lang="ja-JP" altLang="en-US"/>
          </a:p>
        </p:txBody>
      </p:sp>
      <p:sp>
        <p:nvSpPr>
          <p:cNvPr id="84" name="テキスト ボックス 83">
            <a:extLst>
              <a:ext uri="{FF2B5EF4-FFF2-40B4-BE49-F238E27FC236}">
                <a16:creationId xmlns:a16="http://schemas.microsoft.com/office/drawing/2014/main" id="{1EAB9A27-6752-C94D-8569-6449A2BF4025}"/>
              </a:ext>
            </a:extLst>
          </p:cNvPr>
          <p:cNvSpPr txBox="1"/>
          <p:nvPr/>
        </p:nvSpPr>
        <p:spPr>
          <a:xfrm>
            <a:off x="4541881" y="3181671"/>
            <a:ext cx="304298" cy="369332"/>
          </a:xfrm>
          <a:prstGeom prst="rect">
            <a:avLst/>
          </a:prstGeom>
          <a:noFill/>
        </p:spPr>
        <p:txBody>
          <a:bodyPr wrap="square" rtlCol="0">
            <a:spAutoFit/>
          </a:bodyPr>
          <a:lstStyle/>
          <a:p>
            <a:r>
              <a:rPr kumimoji="1" lang="en-US" altLang="ja-JP" dirty="0"/>
              <a:t>9</a:t>
            </a:r>
            <a:endParaRPr kumimoji="1" lang="ja-JP" altLang="en-US"/>
          </a:p>
        </p:txBody>
      </p:sp>
      <p:sp>
        <p:nvSpPr>
          <p:cNvPr id="85" name="テキスト ボックス 84">
            <a:extLst>
              <a:ext uri="{FF2B5EF4-FFF2-40B4-BE49-F238E27FC236}">
                <a16:creationId xmlns:a16="http://schemas.microsoft.com/office/drawing/2014/main" id="{045B484E-42EF-2D4E-935D-A3B537BAAA1F}"/>
              </a:ext>
            </a:extLst>
          </p:cNvPr>
          <p:cNvSpPr txBox="1"/>
          <p:nvPr/>
        </p:nvSpPr>
        <p:spPr>
          <a:xfrm>
            <a:off x="5024304" y="3181671"/>
            <a:ext cx="304298" cy="369332"/>
          </a:xfrm>
          <a:prstGeom prst="rect">
            <a:avLst/>
          </a:prstGeom>
          <a:noFill/>
        </p:spPr>
        <p:txBody>
          <a:bodyPr wrap="square" rtlCol="0">
            <a:spAutoFit/>
          </a:bodyPr>
          <a:lstStyle/>
          <a:p>
            <a:r>
              <a:rPr kumimoji="1" lang="en-US" altLang="ja-JP" dirty="0"/>
              <a:t>3</a:t>
            </a:r>
            <a:endParaRPr kumimoji="1" lang="ja-JP" altLang="en-US"/>
          </a:p>
        </p:txBody>
      </p:sp>
      <p:sp>
        <p:nvSpPr>
          <p:cNvPr id="86" name="テキスト ボックス 85">
            <a:extLst>
              <a:ext uri="{FF2B5EF4-FFF2-40B4-BE49-F238E27FC236}">
                <a16:creationId xmlns:a16="http://schemas.microsoft.com/office/drawing/2014/main" id="{D2853B18-41DF-204B-89F5-0A6447C092D2}"/>
              </a:ext>
            </a:extLst>
          </p:cNvPr>
          <p:cNvSpPr txBox="1"/>
          <p:nvPr/>
        </p:nvSpPr>
        <p:spPr>
          <a:xfrm>
            <a:off x="5528672" y="3181702"/>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7" name="テキスト ボックス 86">
            <a:extLst>
              <a:ext uri="{FF2B5EF4-FFF2-40B4-BE49-F238E27FC236}">
                <a16:creationId xmlns:a16="http://schemas.microsoft.com/office/drawing/2014/main" id="{F3BBE7DB-7C17-C44A-8A8A-849513E792BE}"/>
              </a:ext>
            </a:extLst>
          </p:cNvPr>
          <p:cNvSpPr txBox="1"/>
          <p:nvPr/>
        </p:nvSpPr>
        <p:spPr>
          <a:xfrm>
            <a:off x="6061107" y="3192974"/>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8" name="テキスト ボックス 87">
            <a:extLst>
              <a:ext uri="{FF2B5EF4-FFF2-40B4-BE49-F238E27FC236}">
                <a16:creationId xmlns:a16="http://schemas.microsoft.com/office/drawing/2014/main" id="{1A3B1E4D-8615-384D-A4C2-3E8D02A976A7}"/>
              </a:ext>
            </a:extLst>
          </p:cNvPr>
          <p:cNvSpPr txBox="1"/>
          <p:nvPr/>
        </p:nvSpPr>
        <p:spPr>
          <a:xfrm>
            <a:off x="6538017" y="3181702"/>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9" name="テキスト ボックス 88">
            <a:extLst>
              <a:ext uri="{FF2B5EF4-FFF2-40B4-BE49-F238E27FC236}">
                <a16:creationId xmlns:a16="http://schemas.microsoft.com/office/drawing/2014/main" id="{48FCD5F2-05AD-3645-A2BA-796E5F46ED74}"/>
              </a:ext>
            </a:extLst>
          </p:cNvPr>
          <p:cNvSpPr txBox="1"/>
          <p:nvPr/>
        </p:nvSpPr>
        <p:spPr>
          <a:xfrm>
            <a:off x="549886" y="6254214"/>
            <a:ext cx="7738982" cy="738664"/>
          </a:xfrm>
          <a:prstGeom prst="rect">
            <a:avLst/>
          </a:prstGeom>
          <a:noFill/>
        </p:spPr>
        <p:txBody>
          <a:bodyPr wrap="square" rtlCol="0">
            <a:spAutoFit/>
          </a:bodyPr>
          <a:lstStyle/>
          <a:p>
            <a:r>
              <a:rPr kumimoji="1" lang="en-US" altLang="ja-JP" sz="1050" dirty="0"/>
              <a:t>[6]</a:t>
            </a:r>
            <a:r>
              <a:rPr lang="en-US" altLang="ja-JP" sz="1050" dirty="0"/>
              <a:t> Robert Xiao, Teng Cao, Ning Guo, Jun </a:t>
            </a:r>
            <a:r>
              <a:rPr lang="en-US" altLang="ja-JP" sz="1050" dirty="0" err="1"/>
              <a:t>Zhuo</a:t>
            </a:r>
            <a:r>
              <a:rPr lang="en-US" altLang="ja-JP" sz="1050" dirty="0"/>
              <a:t>, Yang Zhang, and Chris Harrison. </a:t>
            </a:r>
            <a:r>
              <a:rPr lang="en-US" altLang="ja-JP" sz="1050" dirty="0" err="1"/>
              <a:t>Lumiwatch</a:t>
            </a:r>
            <a:r>
              <a:rPr lang="en-US" altLang="ja-JP" sz="1050" dirty="0"/>
              <a:t>: On-arm projected graphics and touch input. In Proceedings of the 2018 CHI Conference on Human Factors in Computing Systems, CHI ’18, pp. 95:1–95:11, New York, NY, USA, 2018. ACM.</a:t>
            </a:r>
          </a:p>
          <a:p>
            <a:endParaRPr kumimoji="1" lang="ja-JP" altLang="en-US" sz="1050"/>
          </a:p>
        </p:txBody>
      </p:sp>
      <mc:AlternateContent xmlns:mc="http://schemas.openxmlformats.org/markup-compatibility/2006" xmlns:a14="http://schemas.microsoft.com/office/drawing/2010/main">
        <mc:Choice Requires="a14">
          <p:sp>
            <p:nvSpPr>
              <p:cNvPr id="90" name="テキスト ボックス 89">
                <a:extLst>
                  <a:ext uri="{FF2B5EF4-FFF2-40B4-BE49-F238E27FC236}">
                    <a16:creationId xmlns:a16="http://schemas.microsoft.com/office/drawing/2014/main" id="{915CC976-2CF6-514A-9207-477D0C9DC7A8}"/>
                  </a:ext>
                </a:extLst>
              </p:cNvPr>
              <p:cNvSpPr txBox="1"/>
              <p:nvPr/>
            </p:nvSpPr>
            <p:spPr>
              <a:xfrm>
                <a:off x="1416783" y="3117972"/>
                <a:ext cx="536551"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D</m:t>
                          </m:r>
                        </m:e>
                        <m:sub>
                          <m:r>
                            <a:rPr lang="en-US" altLang="ja-JP" i="1">
                              <a:latin typeface="Cambria Math" panose="02040503050406030204" pitchFamily="18" charset="0"/>
                            </a:rPr>
                            <m:t>𝑖</m:t>
                          </m:r>
                        </m:sub>
                      </m:sSub>
                    </m:oMath>
                  </m:oMathPara>
                </a14:m>
                <a:endParaRPr kumimoji="1" lang="ja-JP" altLang="en-US"/>
              </a:p>
            </p:txBody>
          </p:sp>
        </mc:Choice>
        <mc:Fallback xmlns="">
          <p:sp>
            <p:nvSpPr>
              <p:cNvPr id="90" name="テキスト ボックス 89">
                <a:extLst>
                  <a:ext uri="{FF2B5EF4-FFF2-40B4-BE49-F238E27FC236}">
                    <a16:creationId xmlns:a16="http://schemas.microsoft.com/office/drawing/2014/main" id="{915CC976-2CF6-514A-9207-477D0C9DC7A8}"/>
                  </a:ext>
                </a:extLst>
              </p:cNvPr>
              <p:cNvSpPr txBox="1">
                <a:spLocks noRot="1" noChangeAspect="1" noMove="1" noResize="1" noEditPoints="1" noAdjustHandles="1" noChangeArrowheads="1" noChangeShapeType="1" noTextEdit="1"/>
              </p:cNvSpPr>
              <p:nvPr/>
            </p:nvSpPr>
            <p:spPr>
              <a:xfrm>
                <a:off x="1416783" y="3117972"/>
                <a:ext cx="536551" cy="369332"/>
              </a:xfrm>
              <a:prstGeom prst="rect">
                <a:avLst/>
              </a:prstGeom>
              <a:blipFill>
                <a:blip r:embed="rId4"/>
                <a:stretch>
                  <a:fillRect/>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8285652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E4FCD8-B4B1-4E43-A36D-20A0746C3860}"/>
              </a:ext>
            </a:extLst>
          </p:cNvPr>
          <p:cNvSpPr>
            <a:spLocks noGrp="1"/>
          </p:cNvSpPr>
          <p:nvPr>
            <p:ph type="title"/>
          </p:nvPr>
        </p:nvSpPr>
        <p:spPr>
          <a:xfrm>
            <a:off x="549885" y="44893"/>
            <a:ext cx="8342905" cy="989621"/>
          </a:xfrm>
        </p:spPr>
        <p:txBody>
          <a:bodyPr>
            <a:normAutofit/>
          </a:bodyPr>
          <a:lstStyle/>
          <a:p>
            <a:r>
              <a:rPr kumimoji="1" lang="ja-JP" altLang="en-US"/>
              <a:t>関連研究</a:t>
            </a:r>
            <a:r>
              <a:rPr kumimoji="1" lang="en-US" altLang="ja-JP" dirty="0"/>
              <a:t>(1/2)</a:t>
            </a:r>
            <a:r>
              <a:rPr kumimoji="1" lang="ja-JP" altLang="en-US"/>
              <a:t>：足を用いたアプローチ</a:t>
            </a:r>
          </a:p>
        </p:txBody>
      </p:sp>
      <p:sp>
        <p:nvSpPr>
          <p:cNvPr id="3" name="コンテンツ プレースホルダー 2">
            <a:extLst>
              <a:ext uri="{FF2B5EF4-FFF2-40B4-BE49-F238E27FC236}">
                <a16:creationId xmlns:a16="http://schemas.microsoft.com/office/drawing/2014/main" id="{BE5FF2CB-A5C3-504F-B300-C456E8A7D80D}"/>
              </a:ext>
            </a:extLst>
          </p:cNvPr>
          <p:cNvSpPr>
            <a:spLocks noGrp="1"/>
          </p:cNvSpPr>
          <p:nvPr>
            <p:ph idx="1"/>
          </p:nvPr>
        </p:nvSpPr>
        <p:spPr>
          <a:xfrm>
            <a:off x="549887" y="1142581"/>
            <a:ext cx="7830438" cy="3612326"/>
          </a:xfrm>
        </p:spPr>
        <p:txBody>
          <a:bodyPr>
            <a:normAutofit/>
          </a:bodyPr>
          <a:lstStyle/>
          <a:p>
            <a:r>
              <a:rPr lang="en-US" altLang="ja-JP" dirty="0" err="1"/>
              <a:t>Velloso</a:t>
            </a:r>
            <a:r>
              <a:rPr lang="ja-JP" altLang="en-US"/>
              <a:t>ら</a:t>
            </a:r>
            <a:r>
              <a:rPr lang="en-US" altLang="ja-JP" dirty="0"/>
              <a:t>[1]</a:t>
            </a:r>
          </a:p>
          <a:p>
            <a:pPr lvl="1"/>
            <a:r>
              <a:rPr lang="ja-JP" altLang="en-US"/>
              <a:t>机の下に深度カメラを設置し、足のつま先の位置をマウスカーソルの操作に適用</a:t>
            </a:r>
            <a:endParaRPr kumimoji="1" lang="en-US" altLang="ja-JP" dirty="0"/>
          </a:p>
          <a:p>
            <a:r>
              <a:rPr kumimoji="1" lang="en-US" altLang="ja-JP" dirty="0" err="1"/>
              <a:t>Horodniczy</a:t>
            </a:r>
            <a:r>
              <a:rPr kumimoji="1" lang="ja-JP" altLang="en-US"/>
              <a:t>ら</a:t>
            </a:r>
            <a:r>
              <a:rPr kumimoji="1" lang="en-US" altLang="ja-JP" dirty="0"/>
              <a:t>[2]</a:t>
            </a:r>
          </a:p>
          <a:p>
            <a:pPr lvl="1"/>
            <a:r>
              <a:rPr kumimoji="1" lang="ja-JP" altLang="en-US"/>
              <a:t>カメラで認識した足の位置に</a:t>
            </a:r>
            <a:br>
              <a:rPr kumimoji="1" lang="en-US" altLang="ja-JP" dirty="0"/>
            </a:br>
            <a:r>
              <a:rPr kumimoji="1" lang="ja-JP" altLang="en-US"/>
              <a:t>応じて、摩擦力を変化させる</a:t>
            </a:r>
            <a:br>
              <a:rPr lang="en-US" altLang="ja-JP" dirty="0"/>
            </a:br>
            <a:r>
              <a:rPr lang="ja-JP" altLang="en-US"/>
              <a:t>装置で足によるターゲット選択</a:t>
            </a:r>
            <a:br>
              <a:rPr lang="en-US" altLang="ja-JP" dirty="0"/>
            </a:br>
            <a:r>
              <a:rPr lang="ja-JP" altLang="en-US"/>
              <a:t>を補助</a:t>
            </a:r>
            <a:endParaRPr kumimoji="1" lang="en-US" altLang="ja-JP" dirty="0"/>
          </a:p>
          <a:p>
            <a:endParaRPr lang="en-US" altLang="ja-JP" dirty="0"/>
          </a:p>
          <a:p>
            <a:pPr marL="0" indent="0">
              <a:buNone/>
            </a:pPr>
            <a:endParaRPr kumimoji="1" lang="en-US" altLang="ja-JP" dirty="0"/>
          </a:p>
        </p:txBody>
      </p:sp>
      <p:sp>
        <p:nvSpPr>
          <p:cNvPr id="4" name="スライド番号プレースホルダー 3">
            <a:extLst>
              <a:ext uri="{FF2B5EF4-FFF2-40B4-BE49-F238E27FC236}">
                <a16:creationId xmlns:a16="http://schemas.microsoft.com/office/drawing/2014/main" id="{BED3F4AE-3752-6445-AC4A-54C2960944B7}"/>
              </a:ext>
            </a:extLst>
          </p:cNvPr>
          <p:cNvSpPr>
            <a:spLocks noGrp="1"/>
          </p:cNvSpPr>
          <p:nvPr>
            <p:ph type="sldNum" sz="quarter" idx="12"/>
          </p:nvPr>
        </p:nvSpPr>
        <p:spPr/>
        <p:txBody>
          <a:bodyPr/>
          <a:lstStyle/>
          <a:p>
            <a:fld id="{6D22F896-40B5-4ADD-8801-0D06FADFA095}" type="slidenum">
              <a:rPr lang="en-US" smtClean="0"/>
              <a:pPr/>
              <a:t>3</a:t>
            </a:fld>
            <a:endParaRPr lang="en-US" dirty="0"/>
          </a:p>
        </p:txBody>
      </p:sp>
      <p:sp>
        <p:nvSpPr>
          <p:cNvPr id="6" name="テキスト ボックス 5">
            <a:extLst>
              <a:ext uri="{FF2B5EF4-FFF2-40B4-BE49-F238E27FC236}">
                <a16:creationId xmlns:a16="http://schemas.microsoft.com/office/drawing/2014/main" id="{B8EE2277-6E0F-8B4A-9DD4-C59472798840}"/>
              </a:ext>
            </a:extLst>
          </p:cNvPr>
          <p:cNvSpPr txBox="1"/>
          <p:nvPr/>
        </p:nvSpPr>
        <p:spPr>
          <a:xfrm>
            <a:off x="3909391" y="4055165"/>
            <a:ext cx="184731" cy="369332"/>
          </a:xfrm>
          <a:prstGeom prst="rect">
            <a:avLst/>
          </a:prstGeom>
          <a:noFill/>
        </p:spPr>
        <p:txBody>
          <a:bodyPr wrap="none" rtlCol="0">
            <a:spAutoFit/>
          </a:bodyPr>
          <a:lstStyle/>
          <a:p>
            <a:endParaRPr kumimoji="1" lang="ja-JP" altLang="en-US"/>
          </a:p>
        </p:txBody>
      </p:sp>
      <p:pic>
        <p:nvPicPr>
          <p:cNvPr id="8" name="図 7">
            <a:extLst>
              <a:ext uri="{FF2B5EF4-FFF2-40B4-BE49-F238E27FC236}">
                <a16:creationId xmlns:a16="http://schemas.microsoft.com/office/drawing/2014/main" id="{E73F06EF-1654-5847-BD44-CFBE19BB5367}"/>
              </a:ext>
            </a:extLst>
          </p:cNvPr>
          <p:cNvPicPr>
            <a:picLocks noChangeAspect="1"/>
          </p:cNvPicPr>
          <p:nvPr/>
        </p:nvPicPr>
        <p:blipFill>
          <a:blip r:embed="rId2"/>
          <a:stretch>
            <a:fillRect/>
          </a:stretch>
        </p:blipFill>
        <p:spPr>
          <a:xfrm>
            <a:off x="5862408" y="2125257"/>
            <a:ext cx="2517917" cy="2380487"/>
          </a:xfrm>
          <a:prstGeom prst="rect">
            <a:avLst/>
          </a:prstGeom>
        </p:spPr>
      </p:pic>
      <p:sp>
        <p:nvSpPr>
          <p:cNvPr id="9" name="テキスト ボックス 8">
            <a:extLst>
              <a:ext uri="{FF2B5EF4-FFF2-40B4-BE49-F238E27FC236}">
                <a16:creationId xmlns:a16="http://schemas.microsoft.com/office/drawing/2014/main" id="{04416193-4612-0545-9978-01A957CF10C8}"/>
              </a:ext>
            </a:extLst>
          </p:cNvPr>
          <p:cNvSpPr txBox="1"/>
          <p:nvPr/>
        </p:nvSpPr>
        <p:spPr>
          <a:xfrm>
            <a:off x="448590" y="6028277"/>
            <a:ext cx="7830440" cy="784830"/>
          </a:xfrm>
          <a:prstGeom prst="rect">
            <a:avLst/>
          </a:prstGeom>
          <a:noFill/>
        </p:spPr>
        <p:txBody>
          <a:bodyPr wrap="square" rtlCol="0">
            <a:spAutoFit/>
          </a:bodyPr>
          <a:lstStyle/>
          <a:p>
            <a:r>
              <a:rPr lang="en-US" altLang="ja-JP" sz="900" dirty="0"/>
              <a:t>[1]Eduardo </a:t>
            </a:r>
            <a:r>
              <a:rPr lang="en-US" altLang="ja-JP" sz="900" dirty="0" err="1"/>
              <a:t>Velloso</a:t>
            </a:r>
            <a:r>
              <a:rPr lang="en-US" altLang="ja-JP" sz="900" dirty="0"/>
              <a:t>, Jason Alexander, Andreas Bulling, and Hans </a:t>
            </a:r>
            <a:r>
              <a:rPr lang="en-US" altLang="ja-JP" sz="900" dirty="0" err="1"/>
              <a:t>Gellersen</a:t>
            </a:r>
            <a:r>
              <a:rPr lang="en-US" altLang="ja-JP" sz="900" dirty="0"/>
              <a:t>. Interactions Under the Desk: A </a:t>
            </a:r>
            <a:r>
              <a:rPr lang="en-US" altLang="ja-JP" sz="900" dirty="0" err="1"/>
              <a:t>Characterisation</a:t>
            </a:r>
            <a:r>
              <a:rPr lang="en-US" altLang="ja-JP" sz="900" dirty="0"/>
              <a:t> of Foot Movements for Input in a Seated Position. In 15th Human-Computer Interaction (INTERACT), Vol. LNCS-9296 of Human-Computer Interaction – INTERACT 2015, pp. 384–401, Bamberg, Germany, September 2015.</a:t>
            </a:r>
            <a:endParaRPr kumimoji="1" lang="en-US" altLang="ja-JP" sz="900" dirty="0"/>
          </a:p>
          <a:p>
            <a:r>
              <a:rPr kumimoji="1" lang="en-US" altLang="ja-JP" sz="900" dirty="0"/>
              <a:t>[2]</a:t>
            </a:r>
            <a:r>
              <a:rPr kumimoji="1" lang="en" altLang="ja-JP" sz="900" dirty="0"/>
              <a:t> Daniel </a:t>
            </a:r>
            <a:r>
              <a:rPr kumimoji="1" lang="en" altLang="ja-JP" sz="900" dirty="0" err="1"/>
              <a:t>Horodniczy</a:t>
            </a:r>
            <a:r>
              <a:rPr kumimoji="1" lang="en" altLang="ja-JP" sz="900" dirty="0"/>
              <a:t> and Jeremy R. </a:t>
            </a:r>
            <a:r>
              <a:rPr kumimoji="1" lang="en" altLang="ja-JP" sz="900" dirty="0" err="1"/>
              <a:t>Cooperstock</a:t>
            </a:r>
            <a:r>
              <a:rPr kumimoji="1" lang="en" altLang="ja-JP" sz="900" dirty="0"/>
              <a:t>. Free the hands! enhanced target selection via a variable-friction shoe. In Proceedings of the 2017 CHI Conference on Human Factors in Computing Systems, CHI ’17, pp. 255–259, New York, NY, USA, 2017. ACM.</a:t>
            </a:r>
            <a:endParaRPr kumimoji="1" lang="ja-JP" altLang="en-US" sz="900"/>
          </a:p>
        </p:txBody>
      </p:sp>
      <p:sp>
        <p:nvSpPr>
          <p:cNvPr id="10" name="テキスト ボックス 9">
            <a:extLst>
              <a:ext uri="{FF2B5EF4-FFF2-40B4-BE49-F238E27FC236}">
                <a16:creationId xmlns:a16="http://schemas.microsoft.com/office/drawing/2014/main" id="{B58B83D1-1F04-CC48-995D-A167255D351A}"/>
              </a:ext>
            </a:extLst>
          </p:cNvPr>
          <p:cNvSpPr txBox="1"/>
          <p:nvPr/>
        </p:nvSpPr>
        <p:spPr>
          <a:xfrm>
            <a:off x="489964" y="4701557"/>
            <a:ext cx="8164071" cy="684803"/>
          </a:xfrm>
          <a:prstGeom prst="rect">
            <a:avLst/>
          </a:prstGeom>
          <a:solidFill>
            <a:srgbClr val="FFC000"/>
          </a:solidFill>
          <a:ln w="28575">
            <a:solidFill>
              <a:srgbClr val="0070C0"/>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nSpc>
                <a:spcPct val="150000"/>
              </a:lnSpc>
            </a:pPr>
            <a:r>
              <a:rPr kumimoji="1" lang="ja-JP" altLang="en-US" sz="2800">
                <a:solidFill>
                  <a:schemeClr val="tx1">
                    <a:lumMod val="65000"/>
                    <a:lumOff val="35000"/>
                  </a:schemeClr>
                </a:solidFill>
              </a:rPr>
              <a:t>カメラがユーザにとって邪魔になる可能性がある</a:t>
            </a:r>
            <a:endParaRPr kumimoji="1" lang="en-US" altLang="ja-JP" sz="2800" dirty="0">
              <a:solidFill>
                <a:schemeClr val="tx1">
                  <a:lumMod val="65000"/>
                  <a:lumOff val="35000"/>
                </a:schemeClr>
              </a:solidFill>
            </a:endParaRPr>
          </a:p>
        </p:txBody>
      </p:sp>
    </p:spTree>
    <p:extLst>
      <p:ext uri="{BB962C8B-B14F-4D97-AF65-F5344CB8AC3E}">
        <p14:creationId xmlns:p14="http://schemas.microsoft.com/office/powerpoint/2010/main" val="30938716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30</a:t>
            </a:fld>
            <a:endParaRPr lang="en-US" dirty="0"/>
          </a:p>
        </p:txBody>
      </p:sp>
      <p:sp>
        <p:nvSpPr>
          <p:cNvPr id="24" name="台形 23">
            <a:extLst>
              <a:ext uri="{FF2B5EF4-FFF2-40B4-BE49-F238E27FC236}">
                <a16:creationId xmlns:a16="http://schemas.microsoft.com/office/drawing/2014/main" id="{BFED3F78-2D38-C145-B5B1-6A68CBA9B77B}"/>
              </a:ext>
            </a:extLst>
          </p:cNvPr>
          <p:cNvSpPr/>
          <p:nvPr/>
        </p:nvSpPr>
        <p:spPr>
          <a:xfrm>
            <a:off x="787085" y="4770008"/>
            <a:ext cx="7292038" cy="1195356"/>
          </a:xfrm>
          <a:prstGeom prst="trapezoi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フリーフォーム 24">
            <a:extLst>
              <a:ext uri="{FF2B5EF4-FFF2-40B4-BE49-F238E27FC236}">
                <a16:creationId xmlns:a16="http://schemas.microsoft.com/office/drawing/2014/main" id="{77A8E62C-C8D3-1241-887E-2B0CA3DDFBC4}"/>
              </a:ext>
            </a:extLst>
          </p:cNvPr>
          <p:cNvSpPr/>
          <p:nvPr/>
        </p:nvSpPr>
        <p:spPr>
          <a:xfrm rot="21409001">
            <a:off x="3233163" y="4221725"/>
            <a:ext cx="1886673" cy="2032923"/>
          </a:xfrm>
          <a:custGeom>
            <a:avLst/>
            <a:gdLst>
              <a:gd name="connsiteX0" fmla="*/ 0 w 2592729"/>
              <a:gd name="connsiteY0" fmla="*/ 1863524 h 1956122"/>
              <a:gd name="connsiteX1" fmla="*/ 787078 w 2592729"/>
              <a:gd name="connsiteY1" fmla="*/ 0 h 1956122"/>
              <a:gd name="connsiteX2" fmla="*/ 1747777 w 2592729"/>
              <a:gd name="connsiteY2" fmla="*/ 46299 h 1956122"/>
              <a:gd name="connsiteX3" fmla="*/ 2592729 w 2592729"/>
              <a:gd name="connsiteY3" fmla="*/ 1956122 h 1956122"/>
              <a:gd name="connsiteX0" fmla="*/ 0 w 2592729"/>
              <a:gd name="connsiteY0" fmla="*/ 1987513 h 2080111"/>
              <a:gd name="connsiteX1" fmla="*/ 787078 w 2592729"/>
              <a:gd name="connsiteY1" fmla="*/ 123989 h 2080111"/>
              <a:gd name="connsiteX2" fmla="*/ 1747777 w 2592729"/>
              <a:gd name="connsiteY2" fmla="*/ 170288 h 2080111"/>
              <a:gd name="connsiteX3" fmla="*/ 2592729 w 2592729"/>
              <a:gd name="connsiteY3" fmla="*/ 2080111 h 2080111"/>
              <a:gd name="connsiteX0" fmla="*/ 0 w 2592729"/>
              <a:gd name="connsiteY0" fmla="*/ 2105858 h 2198456"/>
              <a:gd name="connsiteX1" fmla="*/ 787078 w 2592729"/>
              <a:gd name="connsiteY1" fmla="*/ 242334 h 2198456"/>
              <a:gd name="connsiteX2" fmla="*/ 1747777 w 2592729"/>
              <a:gd name="connsiteY2" fmla="*/ 288633 h 2198456"/>
              <a:gd name="connsiteX3" fmla="*/ 2592729 w 2592729"/>
              <a:gd name="connsiteY3" fmla="*/ 2198456 h 2198456"/>
              <a:gd name="connsiteX0" fmla="*/ 0 w 2592729"/>
              <a:gd name="connsiteY0" fmla="*/ 2340214 h 2432812"/>
              <a:gd name="connsiteX1" fmla="*/ 787078 w 2592729"/>
              <a:gd name="connsiteY1" fmla="*/ 476690 h 2432812"/>
              <a:gd name="connsiteX2" fmla="*/ 1747777 w 2592729"/>
              <a:gd name="connsiteY2" fmla="*/ 522989 h 2432812"/>
              <a:gd name="connsiteX3" fmla="*/ 2592729 w 2592729"/>
              <a:gd name="connsiteY3" fmla="*/ 2432812 h 2432812"/>
              <a:gd name="connsiteX0" fmla="*/ 0 w 2592729"/>
              <a:gd name="connsiteY0" fmla="*/ 2440438 h 2533036"/>
              <a:gd name="connsiteX1" fmla="*/ 787078 w 2592729"/>
              <a:gd name="connsiteY1" fmla="*/ 576914 h 2533036"/>
              <a:gd name="connsiteX2" fmla="*/ 1747777 w 2592729"/>
              <a:gd name="connsiteY2" fmla="*/ 623213 h 2533036"/>
              <a:gd name="connsiteX3" fmla="*/ 2592729 w 2592729"/>
              <a:gd name="connsiteY3" fmla="*/ 2533036 h 2533036"/>
              <a:gd name="connsiteX0" fmla="*/ 0 w 2592729"/>
              <a:gd name="connsiteY0" fmla="*/ 2411658 h 2504256"/>
              <a:gd name="connsiteX1" fmla="*/ 787078 w 2592729"/>
              <a:gd name="connsiteY1" fmla="*/ 548134 h 2504256"/>
              <a:gd name="connsiteX2" fmla="*/ 2071869 w 2592729"/>
              <a:gd name="connsiteY2" fmla="*/ 663881 h 2504256"/>
              <a:gd name="connsiteX3" fmla="*/ 2592729 w 2592729"/>
              <a:gd name="connsiteY3" fmla="*/ 2504256 h 2504256"/>
              <a:gd name="connsiteX0" fmla="*/ 0 w 2592729"/>
              <a:gd name="connsiteY0" fmla="*/ 2240735 h 2333333"/>
              <a:gd name="connsiteX1" fmla="*/ 775503 w 2592729"/>
              <a:gd name="connsiteY1" fmla="*/ 701302 h 2333333"/>
              <a:gd name="connsiteX2" fmla="*/ 2071869 w 2592729"/>
              <a:gd name="connsiteY2" fmla="*/ 492958 h 2333333"/>
              <a:gd name="connsiteX3" fmla="*/ 2592729 w 2592729"/>
              <a:gd name="connsiteY3" fmla="*/ 2333333 h 2333333"/>
              <a:gd name="connsiteX0" fmla="*/ 0 w 2592729"/>
              <a:gd name="connsiteY0" fmla="*/ 2105481 h 2198079"/>
              <a:gd name="connsiteX1" fmla="*/ 775503 w 2592729"/>
              <a:gd name="connsiteY1" fmla="*/ 566048 h 2198079"/>
              <a:gd name="connsiteX2" fmla="*/ 2071869 w 2592729"/>
              <a:gd name="connsiteY2" fmla="*/ 357704 h 2198079"/>
              <a:gd name="connsiteX3" fmla="*/ 2592729 w 2592729"/>
              <a:gd name="connsiteY3" fmla="*/ 2198079 h 2198079"/>
              <a:gd name="connsiteX0" fmla="*/ 0 w 2592729"/>
              <a:gd name="connsiteY0" fmla="*/ 2010375 h 2102973"/>
              <a:gd name="connsiteX1" fmla="*/ 775503 w 2592729"/>
              <a:gd name="connsiteY1" fmla="*/ 470942 h 2102973"/>
              <a:gd name="connsiteX2" fmla="*/ 2326512 w 2592729"/>
              <a:gd name="connsiteY2" fmla="*/ 505666 h 2102973"/>
              <a:gd name="connsiteX3" fmla="*/ 2592729 w 2592729"/>
              <a:gd name="connsiteY3" fmla="*/ 2102973 h 2102973"/>
              <a:gd name="connsiteX0" fmla="*/ 0 w 2592729"/>
              <a:gd name="connsiteY0" fmla="*/ 2030020 h 2122618"/>
              <a:gd name="connsiteX1" fmla="*/ 775503 w 2592729"/>
              <a:gd name="connsiteY1" fmla="*/ 490587 h 2122618"/>
              <a:gd name="connsiteX2" fmla="*/ 2326512 w 2592729"/>
              <a:gd name="connsiteY2" fmla="*/ 525311 h 2122618"/>
              <a:gd name="connsiteX3" fmla="*/ 2592729 w 2592729"/>
              <a:gd name="connsiteY3" fmla="*/ 2122618 h 2122618"/>
              <a:gd name="connsiteX0" fmla="*/ 0 w 2731625"/>
              <a:gd name="connsiteY0" fmla="*/ 2030020 h 2030020"/>
              <a:gd name="connsiteX1" fmla="*/ 775503 w 2731625"/>
              <a:gd name="connsiteY1" fmla="*/ 490587 h 2030020"/>
              <a:gd name="connsiteX2" fmla="*/ 2326512 w 2731625"/>
              <a:gd name="connsiteY2" fmla="*/ 525311 h 2030020"/>
              <a:gd name="connsiteX3" fmla="*/ 2731625 w 2731625"/>
              <a:gd name="connsiteY3" fmla="*/ 2030020 h 2030020"/>
              <a:gd name="connsiteX0" fmla="*/ 0 w 2731625"/>
              <a:gd name="connsiteY0" fmla="*/ 2069383 h 2069383"/>
              <a:gd name="connsiteX1" fmla="*/ 775503 w 2731625"/>
              <a:gd name="connsiteY1" fmla="*/ 529950 h 2069383"/>
              <a:gd name="connsiteX2" fmla="*/ 1909824 w 2731625"/>
              <a:gd name="connsiteY2" fmla="*/ 460502 h 2069383"/>
              <a:gd name="connsiteX3" fmla="*/ 2731625 w 2731625"/>
              <a:gd name="connsiteY3" fmla="*/ 2069383 h 2069383"/>
              <a:gd name="connsiteX0" fmla="*/ 0 w 2176040"/>
              <a:gd name="connsiteY0" fmla="*/ 2069383 h 2138831"/>
              <a:gd name="connsiteX1" fmla="*/ 775503 w 2176040"/>
              <a:gd name="connsiteY1" fmla="*/ 529950 h 2138831"/>
              <a:gd name="connsiteX2" fmla="*/ 1909824 w 2176040"/>
              <a:gd name="connsiteY2" fmla="*/ 460502 h 2138831"/>
              <a:gd name="connsiteX3" fmla="*/ 2176040 w 2176040"/>
              <a:gd name="connsiteY3" fmla="*/ 2138831 h 2138831"/>
              <a:gd name="connsiteX0" fmla="*/ 0 w 2176040"/>
              <a:gd name="connsiteY0" fmla="*/ 2065689 h 2135137"/>
              <a:gd name="connsiteX1" fmla="*/ 775503 w 2176040"/>
              <a:gd name="connsiteY1" fmla="*/ 526256 h 2135137"/>
              <a:gd name="connsiteX2" fmla="*/ 1909824 w 2176040"/>
              <a:gd name="connsiteY2" fmla="*/ 456808 h 2135137"/>
              <a:gd name="connsiteX3" fmla="*/ 2176040 w 2176040"/>
              <a:gd name="connsiteY3" fmla="*/ 2135137 h 2135137"/>
              <a:gd name="connsiteX0" fmla="*/ 0 w 1886673"/>
              <a:gd name="connsiteY0" fmla="*/ 2100413 h 2135137"/>
              <a:gd name="connsiteX1" fmla="*/ 486136 w 1886673"/>
              <a:gd name="connsiteY1" fmla="*/ 526256 h 2135137"/>
              <a:gd name="connsiteX2" fmla="*/ 1620457 w 1886673"/>
              <a:gd name="connsiteY2" fmla="*/ 456808 h 2135137"/>
              <a:gd name="connsiteX3" fmla="*/ 1886673 w 1886673"/>
              <a:gd name="connsiteY3" fmla="*/ 2135137 h 2135137"/>
              <a:gd name="connsiteX0" fmla="*/ 0 w 1886673"/>
              <a:gd name="connsiteY0" fmla="*/ 2053394 h 2088118"/>
              <a:gd name="connsiteX1" fmla="*/ 486136 w 1886673"/>
              <a:gd name="connsiteY1" fmla="*/ 479237 h 2088118"/>
              <a:gd name="connsiteX2" fmla="*/ 1655181 w 1886673"/>
              <a:gd name="connsiteY2" fmla="*/ 537111 h 2088118"/>
              <a:gd name="connsiteX3" fmla="*/ 1886673 w 1886673"/>
              <a:gd name="connsiteY3" fmla="*/ 2088118 h 2088118"/>
              <a:gd name="connsiteX0" fmla="*/ 0 w 1886673"/>
              <a:gd name="connsiteY0" fmla="*/ 1987136 h 2021860"/>
              <a:gd name="connsiteX1" fmla="*/ 486136 w 1886673"/>
              <a:gd name="connsiteY1" fmla="*/ 517151 h 2021860"/>
              <a:gd name="connsiteX2" fmla="*/ 1655181 w 1886673"/>
              <a:gd name="connsiteY2" fmla="*/ 470853 h 2021860"/>
              <a:gd name="connsiteX3" fmla="*/ 1886673 w 1886673"/>
              <a:gd name="connsiteY3" fmla="*/ 2021860 h 2021860"/>
              <a:gd name="connsiteX0" fmla="*/ 0 w 1886673"/>
              <a:gd name="connsiteY0" fmla="*/ 1992020 h 2026744"/>
              <a:gd name="connsiteX1" fmla="*/ 486136 w 1886673"/>
              <a:gd name="connsiteY1" fmla="*/ 522035 h 2026744"/>
              <a:gd name="connsiteX2" fmla="*/ 1655181 w 1886673"/>
              <a:gd name="connsiteY2" fmla="*/ 475737 h 2026744"/>
              <a:gd name="connsiteX3" fmla="*/ 1886673 w 1886673"/>
              <a:gd name="connsiteY3" fmla="*/ 2026744 h 2026744"/>
              <a:gd name="connsiteX0" fmla="*/ 0 w 1886673"/>
              <a:gd name="connsiteY0" fmla="*/ 2183911 h 2218635"/>
              <a:gd name="connsiteX1" fmla="*/ 486136 w 1886673"/>
              <a:gd name="connsiteY1" fmla="*/ 713926 h 2218635"/>
              <a:gd name="connsiteX2" fmla="*/ 1655181 w 1886673"/>
              <a:gd name="connsiteY2" fmla="*/ 667628 h 2218635"/>
              <a:gd name="connsiteX3" fmla="*/ 1886673 w 1886673"/>
              <a:gd name="connsiteY3" fmla="*/ 2218635 h 2218635"/>
            </a:gdLst>
            <a:ahLst/>
            <a:cxnLst>
              <a:cxn ang="0">
                <a:pos x="connsiteX0" y="connsiteY0"/>
              </a:cxn>
              <a:cxn ang="0">
                <a:pos x="connsiteX1" y="connsiteY1"/>
              </a:cxn>
              <a:cxn ang="0">
                <a:pos x="connsiteX2" y="connsiteY2"/>
              </a:cxn>
              <a:cxn ang="0">
                <a:pos x="connsiteX3" y="connsiteY3"/>
              </a:cxn>
            </a:cxnLst>
            <a:rect l="l" t="t" r="r" b="b"/>
            <a:pathLst>
              <a:path w="1886673" h="2218635">
                <a:moveTo>
                  <a:pt x="0" y="2183911"/>
                </a:moveTo>
                <a:lnTo>
                  <a:pt x="486136" y="713926"/>
                </a:lnTo>
                <a:cubicBezTo>
                  <a:pt x="817943" y="-196615"/>
                  <a:pt x="1485419" y="-262206"/>
                  <a:pt x="1655181" y="667628"/>
                </a:cubicBezTo>
                <a:lnTo>
                  <a:pt x="1886673" y="2218635"/>
                </a:lnTo>
              </a:path>
            </a:pathLst>
          </a:cu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円/楕円 37">
            <a:extLst>
              <a:ext uri="{FF2B5EF4-FFF2-40B4-BE49-F238E27FC236}">
                <a16:creationId xmlns:a16="http://schemas.microsoft.com/office/drawing/2014/main" id="{BA2E8DDF-229C-4E4E-AC3E-6021CD3BB269}"/>
              </a:ext>
            </a:extLst>
          </p:cNvPr>
          <p:cNvSpPr/>
          <p:nvPr/>
        </p:nvSpPr>
        <p:spPr>
          <a:xfrm>
            <a:off x="4035601" y="4274711"/>
            <a:ext cx="597399" cy="5602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膝</a:t>
            </a:r>
          </a:p>
        </p:txBody>
      </p:sp>
      <p:sp>
        <p:nvSpPr>
          <p:cNvPr id="36" name="正方形/長方形 35">
            <a:extLst>
              <a:ext uri="{FF2B5EF4-FFF2-40B4-BE49-F238E27FC236}">
                <a16:creationId xmlns:a16="http://schemas.microsoft.com/office/drawing/2014/main" id="{8E7C3A53-F2F9-E845-B1B7-D724084E7159}"/>
              </a:ext>
            </a:extLst>
          </p:cNvPr>
          <p:cNvSpPr/>
          <p:nvPr/>
        </p:nvSpPr>
        <p:spPr>
          <a:xfrm>
            <a:off x="1240068" y="3483016"/>
            <a:ext cx="6476956" cy="467958"/>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73F1D31B-2A46-804A-AAF7-B25F4C95745C}"/>
              </a:ext>
            </a:extLst>
          </p:cNvPr>
          <p:cNvSpPr/>
          <p:nvPr/>
        </p:nvSpPr>
        <p:spPr>
          <a:xfrm>
            <a:off x="2030500" y="3731614"/>
            <a:ext cx="4896092" cy="22254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FD4BB024-9B9F-1040-943D-6FD3BFC259A4}"/>
              </a:ext>
            </a:extLst>
          </p:cNvPr>
          <p:cNvCxnSpPr>
            <a:cxnSpLocks/>
          </p:cNvCxnSpPr>
          <p:nvPr/>
        </p:nvCxnSpPr>
        <p:spPr>
          <a:xfrm>
            <a:off x="2662177"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9AE74B4E-BCA8-E640-B783-AFE43E19444B}"/>
              </a:ext>
            </a:extLst>
          </p:cNvPr>
          <p:cNvCxnSpPr>
            <a:cxnSpLocks/>
          </p:cNvCxnSpPr>
          <p:nvPr/>
        </p:nvCxnSpPr>
        <p:spPr>
          <a:xfrm>
            <a:off x="2199190"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3CCDD8A3-8DF0-D340-8445-2FC5C5CE9969}"/>
              </a:ext>
            </a:extLst>
          </p:cNvPr>
          <p:cNvCxnSpPr>
            <a:cxnSpLocks/>
          </p:cNvCxnSpPr>
          <p:nvPr/>
        </p:nvCxnSpPr>
        <p:spPr>
          <a:xfrm>
            <a:off x="3171463" y="3881998"/>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D8B21B2C-1410-C54F-941A-0FBA20F94AF4}"/>
              </a:ext>
            </a:extLst>
          </p:cNvPr>
          <p:cNvCxnSpPr>
            <a:cxnSpLocks/>
          </p:cNvCxnSpPr>
          <p:nvPr/>
        </p:nvCxnSpPr>
        <p:spPr>
          <a:xfrm>
            <a:off x="3692324" y="3870423"/>
            <a:ext cx="0" cy="70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7535D451-FAC2-3A4D-BF18-D85155D29CB6}"/>
              </a:ext>
            </a:extLst>
          </p:cNvPr>
          <p:cNvCxnSpPr>
            <a:cxnSpLocks/>
          </p:cNvCxnSpPr>
          <p:nvPr/>
        </p:nvCxnSpPr>
        <p:spPr>
          <a:xfrm>
            <a:off x="4190035" y="3870423"/>
            <a:ext cx="0" cy="2637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線矢印コネクタ 30">
            <a:extLst>
              <a:ext uri="{FF2B5EF4-FFF2-40B4-BE49-F238E27FC236}">
                <a16:creationId xmlns:a16="http://schemas.microsoft.com/office/drawing/2014/main" id="{AABD5F9F-F097-CE40-9A5A-555DF4FDF100}"/>
              </a:ext>
            </a:extLst>
          </p:cNvPr>
          <p:cNvCxnSpPr>
            <a:cxnSpLocks/>
          </p:cNvCxnSpPr>
          <p:nvPr/>
        </p:nvCxnSpPr>
        <p:spPr>
          <a:xfrm>
            <a:off x="4664597" y="3870423"/>
            <a:ext cx="0" cy="4042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ECBC135-77A5-F344-817B-4550F7FC68A6}"/>
              </a:ext>
            </a:extLst>
          </p:cNvPr>
          <p:cNvCxnSpPr>
            <a:cxnSpLocks/>
          </p:cNvCxnSpPr>
          <p:nvPr/>
        </p:nvCxnSpPr>
        <p:spPr>
          <a:xfrm>
            <a:off x="5174826" y="3870423"/>
            <a:ext cx="0" cy="11093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24B7EDBB-9246-4E4C-AA78-C11453738369}"/>
              </a:ext>
            </a:extLst>
          </p:cNvPr>
          <p:cNvCxnSpPr>
            <a:cxnSpLocks/>
          </p:cNvCxnSpPr>
          <p:nvPr/>
        </p:nvCxnSpPr>
        <p:spPr>
          <a:xfrm>
            <a:off x="5683169"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365D5817-006D-814F-8DCC-92BB7F1148C3}"/>
              </a:ext>
            </a:extLst>
          </p:cNvPr>
          <p:cNvCxnSpPr>
            <a:cxnSpLocks/>
          </p:cNvCxnSpPr>
          <p:nvPr/>
        </p:nvCxnSpPr>
        <p:spPr>
          <a:xfrm>
            <a:off x="6192455"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3EE49421-8E21-BC42-B3DB-D02995011A22}"/>
              </a:ext>
            </a:extLst>
          </p:cNvPr>
          <p:cNvCxnSpPr>
            <a:cxnSpLocks/>
          </p:cNvCxnSpPr>
          <p:nvPr/>
        </p:nvCxnSpPr>
        <p:spPr>
          <a:xfrm>
            <a:off x="6690166"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正方形/長方形 44">
            <a:extLst>
              <a:ext uri="{FF2B5EF4-FFF2-40B4-BE49-F238E27FC236}">
                <a16:creationId xmlns:a16="http://schemas.microsoft.com/office/drawing/2014/main" id="{A05A2D4D-A8BE-A74A-BDA9-29B9CACDB348}"/>
              </a:ext>
            </a:extLst>
          </p:cNvPr>
          <p:cNvSpPr/>
          <p:nvPr/>
        </p:nvSpPr>
        <p:spPr>
          <a:xfrm>
            <a:off x="2103304" y="3737985"/>
            <a:ext cx="231494" cy="2129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0</a:t>
            </a:r>
            <a:endParaRPr kumimoji="1" lang="ja-JP" altLang="en-US"/>
          </a:p>
        </p:txBody>
      </p:sp>
      <p:sp>
        <p:nvSpPr>
          <p:cNvPr id="46" name="正方形/長方形 45">
            <a:extLst>
              <a:ext uri="{FF2B5EF4-FFF2-40B4-BE49-F238E27FC236}">
                <a16:creationId xmlns:a16="http://schemas.microsoft.com/office/drawing/2014/main" id="{D51B5C01-BC86-5947-9485-C0FCAEF700BD}"/>
              </a:ext>
            </a:extLst>
          </p:cNvPr>
          <p:cNvSpPr/>
          <p:nvPr/>
        </p:nvSpPr>
        <p:spPr>
          <a:xfrm>
            <a:off x="2577866" y="3737984"/>
            <a:ext cx="231494" cy="212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a:p>
        </p:txBody>
      </p:sp>
      <p:sp>
        <p:nvSpPr>
          <p:cNvPr id="47" name="正方形/長方形 46">
            <a:extLst>
              <a:ext uri="{FF2B5EF4-FFF2-40B4-BE49-F238E27FC236}">
                <a16:creationId xmlns:a16="http://schemas.microsoft.com/office/drawing/2014/main" id="{0D349B55-5202-6C47-A4A0-89AD6FC668A1}"/>
              </a:ext>
            </a:extLst>
          </p:cNvPr>
          <p:cNvSpPr/>
          <p:nvPr/>
        </p:nvSpPr>
        <p:spPr>
          <a:xfrm>
            <a:off x="3064002"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a:p>
        </p:txBody>
      </p:sp>
      <p:sp>
        <p:nvSpPr>
          <p:cNvPr id="48" name="正方形/長方形 47">
            <a:extLst>
              <a:ext uri="{FF2B5EF4-FFF2-40B4-BE49-F238E27FC236}">
                <a16:creationId xmlns:a16="http://schemas.microsoft.com/office/drawing/2014/main" id="{652E8EF6-0BFB-5C4B-969E-0638A591D01A}"/>
              </a:ext>
            </a:extLst>
          </p:cNvPr>
          <p:cNvSpPr/>
          <p:nvPr/>
        </p:nvSpPr>
        <p:spPr>
          <a:xfrm>
            <a:off x="3596437"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a:p>
        </p:txBody>
      </p:sp>
      <p:sp>
        <p:nvSpPr>
          <p:cNvPr id="49" name="正方形/長方形 48">
            <a:extLst>
              <a:ext uri="{FF2B5EF4-FFF2-40B4-BE49-F238E27FC236}">
                <a16:creationId xmlns:a16="http://schemas.microsoft.com/office/drawing/2014/main" id="{4303B99C-C725-314C-A0A2-6331639EB5CB}"/>
              </a:ext>
            </a:extLst>
          </p:cNvPr>
          <p:cNvSpPr/>
          <p:nvPr/>
        </p:nvSpPr>
        <p:spPr>
          <a:xfrm>
            <a:off x="4099193" y="3731614"/>
            <a:ext cx="231494" cy="2193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a:p>
        </p:txBody>
      </p:sp>
      <p:sp>
        <p:nvSpPr>
          <p:cNvPr id="50" name="正方形/長方形 49">
            <a:extLst>
              <a:ext uri="{FF2B5EF4-FFF2-40B4-BE49-F238E27FC236}">
                <a16:creationId xmlns:a16="http://schemas.microsoft.com/office/drawing/2014/main" id="{02A6D682-7DD2-CC44-BE54-9DF28EBE5E1B}"/>
              </a:ext>
            </a:extLst>
          </p:cNvPr>
          <p:cNvSpPr/>
          <p:nvPr/>
        </p:nvSpPr>
        <p:spPr>
          <a:xfrm>
            <a:off x="4568710"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5</a:t>
            </a:r>
            <a:endParaRPr kumimoji="1" lang="ja-JP" altLang="en-US"/>
          </a:p>
        </p:txBody>
      </p:sp>
      <p:sp>
        <p:nvSpPr>
          <p:cNvPr id="51" name="正方形/長方形 50">
            <a:extLst>
              <a:ext uri="{FF2B5EF4-FFF2-40B4-BE49-F238E27FC236}">
                <a16:creationId xmlns:a16="http://schemas.microsoft.com/office/drawing/2014/main" id="{597F5ADA-91E5-E840-A360-54CF794D3E37}"/>
              </a:ext>
            </a:extLst>
          </p:cNvPr>
          <p:cNvSpPr/>
          <p:nvPr/>
        </p:nvSpPr>
        <p:spPr>
          <a:xfrm>
            <a:off x="5077997"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6</a:t>
            </a:r>
            <a:endParaRPr kumimoji="1" lang="ja-JP" altLang="en-US"/>
          </a:p>
        </p:txBody>
      </p:sp>
      <p:sp>
        <p:nvSpPr>
          <p:cNvPr id="52" name="正方形/長方形 51">
            <a:extLst>
              <a:ext uri="{FF2B5EF4-FFF2-40B4-BE49-F238E27FC236}">
                <a16:creationId xmlns:a16="http://schemas.microsoft.com/office/drawing/2014/main" id="{EE052535-A928-334D-9A7A-A9341521BC97}"/>
              </a:ext>
            </a:extLst>
          </p:cNvPr>
          <p:cNvSpPr/>
          <p:nvPr/>
        </p:nvSpPr>
        <p:spPr>
          <a:xfrm>
            <a:off x="5565074"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7</a:t>
            </a:r>
            <a:endParaRPr kumimoji="1" lang="ja-JP" altLang="en-US"/>
          </a:p>
        </p:txBody>
      </p:sp>
      <p:sp>
        <p:nvSpPr>
          <p:cNvPr id="53" name="正方形/長方形 52">
            <a:extLst>
              <a:ext uri="{FF2B5EF4-FFF2-40B4-BE49-F238E27FC236}">
                <a16:creationId xmlns:a16="http://schemas.microsoft.com/office/drawing/2014/main" id="{F0395950-2935-DB46-A5D9-B08E8198B96B}"/>
              </a:ext>
            </a:extLst>
          </p:cNvPr>
          <p:cNvSpPr/>
          <p:nvPr/>
        </p:nvSpPr>
        <p:spPr>
          <a:xfrm>
            <a:off x="6097509" y="3731614"/>
            <a:ext cx="231494" cy="2193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8</a:t>
            </a:r>
            <a:endParaRPr kumimoji="1" lang="ja-JP" altLang="en-US"/>
          </a:p>
        </p:txBody>
      </p:sp>
      <p:sp>
        <p:nvSpPr>
          <p:cNvPr id="54" name="正方形/長方形 53">
            <a:extLst>
              <a:ext uri="{FF2B5EF4-FFF2-40B4-BE49-F238E27FC236}">
                <a16:creationId xmlns:a16="http://schemas.microsoft.com/office/drawing/2014/main" id="{5D3A8A14-3D2D-0D48-A9EA-14BC52C84F72}"/>
              </a:ext>
            </a:extLst>
          </p:cNvPr>
          <p:cNvSpPr/>
          <p:nvPr/>
        </p:nvSpPr>
        <p:spPr>
          <a:xfrm>
            <a:off x="6560497" y="3731613"/>
            <a:ext cx="231494" cy="2193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9</a:t>
            </a:r>
            <a:endParaRPr kumimoji="1" lang="ja-JP" altLang="en-US"/>
          </a:p>
        </p:txBody>
      </p:sp>
      <p:sp>
        <p:nvSpPr>
          <p:cNvPr id="65" name="テキスト ボックス 64">
            <a:extLst>
              <a:ext uri="{FF2B5EF4-FFF2-40B4-BE49-F238E27FC236}">
                <a16:creationId xmlns:a16="http://schemas.microsoft.com/office/drawing/2014/main" id="{986B72DF-F79E-8541-81CD-3CB1D8661560}"/>
              </a:ext>
            </a:extLst>
          </p:cNvPr>
          <p:cNvSpPr txBox="1"/>
          <p:nvPr/>
        </p:nvSpPr>
        <p:spPr>
          <a:xfrm>
            <a:off x="7424266" y="5498464"/>
            <a:ext cx="562275" cy="369332"/>
          </a:xfrm>
          <a:prstGeom prst="rect">
            <a:avLst/>
          </a:prstGeom>
          <a:noFill/>
        </p:spPr>
        <p:txBody>
          <a:bodyPr wrap="square" rtlCol="0">
            <a:spAutoFit/>
          </a:bodyPr>
          <a:lstStyle/>
          <a:p>
            <a:r>
              <a:rPr kumimoji="1" lang="ja-JP" altLang="en-US"/>
              <a:t>床</a:t>
            </a:r>
          </a:p>
        </p:txBody>
      </p:sp>
      <p:sp>
        <p:nvSpPr>
          <p:cNvPr id="66" name="テキスト ボックス 65">
            <a:extLst>
              <a:ext uri="{FF2B5EF4-FFF2-40B4-BE49-F238E27FC236}">
                <a16:creationId xmlns:a16="http://schemas.microsoft.com/office/drawing/2014/main" id="{88B23391-50CD-1B40-868E-AE3C803B0E58}"/>
              </a:ext>
            </a:extLst>
          </p:cNvPr>
          <p:cNvSpPr txBox="1"/>
          <p:nvPr/>
        </p:nvSpPr>
        <p:spPr>
          <a:xfrm>
            <a:off x="7083519" y="3566584"/>
            <a:ext cx="562275" cy="369332"/>
          </a:xfrm>
          <a:prstGeom prst="rect">
            <a:avLst/>
          </a:prstGeom>
          <a:noFill/>
        </p:spPr>
        <p:txBody>
          <a:bodyPr wrap="square" rtlCol="0">
            <a:spAutoFit/>
          </a:bodyPr>
          <a:lstStyle/>
          <a:p>
            <a:r>
              <a:rPr kumimoji="1" lang="ja-JP" altLang="en-US"/>
              <a:t>机</a:t>
            </a:r>
          </a:p>
        </p:txBody>
      </p:sp>
      <p:cxnSp>
        <p:nvCxnSpPr>
          <p:cNvPr id="68" name="直線矢印コネクタ 67">
            <a:extLst>
              <a:ext uri="{FF2B5EF4-FFF2-40B4-BE49-F238E27FC236}">
                <a16:creationId xmlns:a16="http://schemas.microsoft.com/office/drawing/2014/main" id="{456FC684-EDE4-D648-BE83-3EA1444B4FCD}"/>
              </a:ext>
            </a:extLst>
          </p:cNvPr>
          <p:cNvCxnSpPr>
            <a:cxnSpLocks/>
          </p:cNvCxnSpPr>
          <p:nvPr/>
        </p:nvCxnSpPr>
        <p:spPr>
          <a:xfrm>
            <a:off x="1015940" y="3720039"/>
            <a:ext cx="1087364" cy="12444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736354DC-905B-6B42-8F07-6B0840014C42}"/>
              </a:ext>
            </a:extLst>
          </p:cNvPr>
          <p:cNvSpPr txBox="1"/>
          <p:nvPr/>
        </p:nvSpPr>
        <p:spPr>
          <a:xfrm>
            <a:off x="124941" y="3484748"/>
            <a:ext cx="968261" cy="707886"/>
          </a:xfrm>
          <a:prstGeom prst="rect">
            <a:avLst/>
          </a:prstGeom>
          <a:noFill/>
        </p:spPr>
        <p:txBody>
          <a:bodyPr wrap="square" rtlCol="0">
            <a:spAutoFit/>
          </a:bodyPr>
          <a:lstStyle/>
          <a:p>
            <a:pPr algn="ctr"/>
            <a:r>
              <a:rPr kumimoji="1" lang="ja-JP" altLang="en-US" sz="2000"/>
              <a:t>距離</a:t>
            </a:r>
            <a:br>
              <a:rPr kumimoji="1" lang="en-US" altLang="ja-JP" sz="2000" dirty="0"/>
            </a:br>
            <a:r>
              <a:rPr kumimoji="1" lang="ja-JP" altLang="en-US" sz="2000"/>
              <a:t>センサ</a:t>
            </a:r>
          </a:p>
        </p:txBody>
      </p:sp>
      <mc:AlternateContent xmlns:mc="http://schemas.openxmlformats.org/markup-compatibility/2006" xmlns:a14="http://schemas.microsoft.com/office/drawing/2010/main">
        <mc:Choice Requires="a14">
          <p:sp>
            <p:nvSpPr>
              <p:cNvPr id="78" name="コンテンツ プレースホルダー 2">
                <a:extLst>
                  <a:ext uri="{FF2B5EF4-FFF2-40B4-BE49-F238E27FC236}">
                    <a16:creationId xmlns:a16="http://schemas.microsoft.com/office/drawing/2014/main" id="{9335C09B-1DAA-054C-9521-B3B639D700AE}"/>
                  </a:ext>
                </a:extLst>
              </p:cNvPr>
              <p:cNvSpPr txBox="1">
                <a:spLocks/>
              </p:cNvSpPr>
              <p:nvPr/>
            </p:nvSpPr>
            <p:spPr>
              <a:xfrm>
                <a:off x="549887" y="1142582"/>
                <a:ext cx="8021632" cy="176851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i="1">
                            <a:latin typeface="Cambria Math" panose="02040503050406030204" pitchFamily="18" charset="0"/>
                          </a:rPr>
                          <m:t>𝑦</m:t>
                        </m:r>
                      </m:sub>
                    </m:sSub>
                  </m:oMath>
                </a14:m>
                <a:r>
                  <a:rPr lang="ja-JP" altLang="en-US"/>
                  <a:t>を</a:t>
                </a:r>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D</m:t>
                        </m:r>
                      </m:e>
                      <m:sub>
                        <m:r>
                          <a:rPr lang="en-US" altLang="ja-JP" i="1">
                            <a:latin typeface="Cambria Math" panose="02040503050406030204" pitchFamily="18" charset="0"/>
                          </a:rPr>
                          <m:t>𝑖</m:t>
                        </m:r>
                      </m:sub>
                    </m:sSub>
                  </m:oMath>
                </a14:m>
                <a:r>
                  <a:rPr lang="ja-JP" altLang="en-US"/>
                  <a:t>の最大値とする</a:t>
                </a:r>
                <a:endParaRPr lang="en-US" altLang="ja-JP" dirty="0"/>
              </a:p>
              <a:p>
                <a:r>
                  <a:rPr lang="ja-JP" altLang="en-US"/>
                  <a:t>図では</a:t>
                </a:r>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i="1">
                            <a:latin typeface="Cambria Math" panose="02040503050406030204" pitchFamily="18" charset="0"/>
                          </a:rPr>
                          <m:t>𝑦</m:t>
                        </m:r>
                      </m:sub>
                    </m:sSub>
                    <m:r>
                      <a:rPr lang="en-US" altLang="ja-JP">
                        <a:latin typeface="Cambria Math" panose="02040503050406030204" pitchFamily="18" charset="0"/>
                      </a:rPr>
                      <m:t>=10</m:t>
                    </m:r>
                  </m:oMath>
                </a14:m>
                <a:endParaRPr lang="en-US" altLang="ja-JP" dirty="0"/>
              </a:p>
            </p:txBody>
          </p:sp>
        </mc:Choice>
        <mc:Fallback xmlns="">
          <p:sp>
            <p:nvSpPr>
              <p:cNvPr id="78" name="コンテンツ プレースホルダー 2">
                <a:extLst>
                  <a:ext uri="{FF2B5EF4-FFF2-40B4-BE49-F238E27FC236}">
                    <a16:creationId xmlns:a16="http://schemas.microsoft.com/office/drawing/2014/main" id="{9335C09B-1DAA-054C-9521-B3B639D700AE}"/>
                  </a:ext>
                </a:extLst>
              </p:cNvPr>
              <p:cNvSpPr txBox="1">
                <a:spLocks noRot="1" noChangeAspect="1" noMove="1" noResize="1" noEditPoints="1" noAdjustHandles="1" noChangeArrowheads="1" noChangeShapeType="1" noTextEdit="1"/>
              </p:cNvSpPr>
              <p:nvPr/>
            </p:nvSpPr>
            <p:spPr>
              <a:xfrm>
                <a:off x="549887" y="1142582"/>
                <a:ext cx="8021632" cy="1768512"/>
              </a:xfrm>
              <a:prstGeom prst="rect">
                <a:avLst/>
              </a:prstGeom>
              <a:blipFill>
                <a:blip r:embed="rId3"/>
                <a:stretch>
                  <a:fillRect l="-1264" t="-3571"/>
                </a:stretch>
              </a:blipFill>
            </p:spPr>
            <p:txBody>
              <a:bodyPr/>
              <a:lstStyle/>
              <a:p>
                <a:r>
                  <a:rPr lang="ja-JP" altLang="en-US">
                    <a:noFill/>
                  </a:rPr>
                  <a:t> </a:t>
                </a:r>
              </a:p>
            </p:txBody>
          </p:sp>
        </mc:Fallback>
      </mc:AlternateContent>
      <p:sp>
        <p:nvSpPr>
          <p:cNvPr id="79" name="テキスト ボックス 78">
            <a:extLst>
              <a:ext uri="{FF2B5EF4-FFF2-40B4-BE49-F238E27FC236}">
                <a16:creationId xmlns:a16="http://schemas.microsoft.com/office/drawing/2014/main" id="{439BE941-8CAF-E740-9414-3D1A86C66240}"/>
              </a:ext>
            </a:extLst>
          </p:cNvPr>
          <p:cNvSpPr txBox="1"/>
          <p:nvPr/>
        </p:nvSpPr>
        <p:spPr>
          <a:xfrm>
            <a:off x="2066902" y="318080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0" name="テキスト ボックス 79">
            <a:extLst>
              <a:ext uri="{FF2B5EF4-FFF2-40B4-BE49-F238E27FC236}">
                <a16:creationId xmlns:a16="http://schemas.microsoft.com/office/drawing/2014/main" id="{2C0CC463-1DE9-8747-A455-39E35C1E2F6D}"/>
              </a:ext>
            </a:extLst>
          </p:cNvPr>
          <p:cNvSpPr txBox="1"/>
          <p:nvPr/>
        </p:nvSpPr>
        <p:spPr>
          <a:xfrm>
            <a:off x="2545472" y="318167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1" name="テキスト ボックス 80">
            <a:extLst>
              <a:ext uri="{FF2B5EF4-FFF2-40B4-BE49-F238E27FC236}">
                <a16:creationId xmlns:a16="http://schemas.microsoft.com/office/drawing/2014/main" id="{E8FE0593-F2FC-E347-9630-529E910FEBD6}"/>
              </a:ext>
            </a:extLst>
          </p:cNvPr>
          <p:cNvSpPr txBox="1"/>
          <p:nvPr/>
        </p:nvSpPr>
        <p:spPr>
          <a:xfrm>
            <a:off x="3024509" y="318080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2" name="テキスト ボックス 81">
            <a:extLst>
              <a:ext uri="{FF2B5EF4-FFF2-40B4-BE49-F238E27FC236}">
                <a16:creationId xmlns:a16="http://schemas.microsoft.com/office/drawing/2014/main" id="{BFE0204C-CE46-C54F-8BA0-79274D284A57}"/>
              </a:ext>
            </a:extLst>
          </p:cNvPr>
          <p:cNvSpPr txBox="1"/>
          <p:nvPr/>
        </p:nvSpPr>
        <p:spPr>
          <a:xfrm>
            <a:off x="3523625" y="3181671"/>
            <a:ext cx="304298" cy="369332"/>
          </a:xfrm>
          <a:prstGeom prst="rect">
            <a:avLst/>
          </a:prstGeom>
          <a:noFill/>
        </p:spPr>
        <p:txBody>
          <a:bodyPr wrap="square" rtlCol="0">
            <a:spAutoFit/>
          </a:bodyPr>
          <a:lstStyle/>
          <a:p>
            <a:r>
              <a:rPr kumimoji="1" lang="en-US" altLang="ja-JP" dirty="0"/>
              <a:t>6</a:t>
            </a:r>
            <a:endParaRPr kumimoji="1" lang="ja-JP" altLang="en-US"/>
          </a:p>
        </p:txBody>
      </p:sp>
      <p:sp>
        <p:nvSpPr>
          <p:cNvPr id="83" name="テキスト ボックス 82">
            <a:extLst>
              <a:ext uri="{FF2B5EF4-FFF2-40B4-BE49-F238E27FC236}">
                <a16:creationId xmlns:a16="http://schemas.microsoft.com/office/drawing/2014/main" id="{74D71080-C775-664F-BA56-6E9CE1C304F6}"/>
              </a:ext>
            </a:extLst>
          </p:cNvPr>
          <p:cNvSpPr txBox="1"/>
          <p:nvPr/>
        </p:nvSpPr>
        <p:spPr>
          <a:xfrm>
            <a:off x="4009455" y="3181671"/>
            <a:ext cx="461192" cy="369332"/>
          </a:xfrm>
          <a:prstGeom prst="rect">
            <a:avLst/>
          </a:prstGeom>
          <a:noFill/>
        </p:spPr>
        <p:txBody>
          <a:bodyPr wrap="square" rtlCol="0">
            <a:spAutoFit/>
          </a:bodyPr>
          <a:lstStyle/>
          <a:p>
            <a:r>
              <a:rPr kumimoji="1" lang="en-US" altLang="ja-JP" dirty="0">
                <a:solidFill>
                  <a:srgbClr val="FF0000"/>
                </a:solidFill>
              </a:rPr>
              <a:t>10</a:t>
            </a:r>
            <a:endParaRPr kumimoji="1" lang="ja-JP" altLang="en-US">
              <a:solidFill>
                <a:srgbClr val="FF0000"/>
              </a:solidFill>
            </a:endParaRPr>
          </a:p>
        </p:txBody>
      </p:sp>
      <p:sp>
        <p:nvSpPr>
          <p:cNvPr id="84" name="テキスト ボックス 83">
            <a:extLst>
              <a:ext uri="{FF2B5EF4-FFF2-40B4-BE49-F238E27FC236}">
                <a16:creationId xmlns:a16="http://schemas.microsoft.com/office/drawing/2014/main" id="{1EAB9A27-6752-C94D-8569-6449A2BF4025}"/>
              </a:ext>
            </a:extLst>
          </p:cNvPr>
          <p:cNvSpPr txBox="1"/>
          <p:nvPr/>
        </p:nvSpPr>
        <p:spPr>
          <a:xfrm>
            <a:off x="4541881" y="3181671"/>
            <a:ext cx="304298" cy="369332"/>
          </a:xfrm>
          <a:prstGeom prst="rect">
            <a:avLst/>
          </a:prstGeom>
          <a:noFill/>
        </p:spPr>
        <p:txBody>
          <a:bodyPr wrap="square" rtlCol="0">
            <a:spAutoFit/>
          </a:bodyPr>
          <a:lstStyle/>
          <a:p>
            <a:r>
              <a:rPr kumimoji="1" lang="en-US" altLang="ja-JP" dirty="0"/>
              <a:t>9</a:t>
            </a:r>
            <a:endParaRPr kumimoji="1" lang="ja-JP" altLang="en-US"/>
          </a:p>
        </p:txBody>
      </p:sp>
      <p:sp>
        <p:nvSpPr>
          <p:cNvPr id="85" name="テキスト ボックス 84">
            <a:extLst>
              <a:ext uri="{FF2B5EF4-FFF2-40B4-BE49-F238E27FC236}">
                <a16:creationId xmlns:a16="http://schemas.microsoft.com/office/drawing/2014/main" id="{045B484E-42EF-2D4E-935D-A3B537BAAA1F}"/>
              </a:ext>
            </a:extLst>
          </p:cNvPr>
          <p:cNvSpPr txBox="1"/>
          <p:nvPr/>
        </p:nvSpPr>
        <p:spPr>
          <a:xfrm>
            <a:off x="5024304" y="3181671"/>
            <a:ext cx="304298" cy="369332"/>
          </a:xfrm>
          <a:prstGeom prst="rect">
            <a:avLst/>
          </a:prstGeom>
          <a:noFill/>
        </p:spPr>
        <p:txBody>
          <a:bodyPr wrap="square" rtlCol="0">
            <a:spAutoFit/>
          </a:bodyPr>
          <a:lstStyle/>
          <a:p>
            <a:r>
              <a:rPr kumimoji="1" lang="en-US" altLang="ja-JP" dirty="0"/>
              <a:t>3</a:t>
            </a:r>
            <a:endParaRPr kumimoji="1" lang="ja-JP" altLang="en-US"/>
          </a:p>
        </p:txBody>
      </p:sp>
      <p:sp>
        <p:nvSpPr>
          <p:cNvPr id="86" name="テキスト ボックス 85">
            <a:extLst>
              <a:ext uri="{FF2B5EF4-FFF2-40B4-BE49-F238E27FC236}">
                <a16:creationId xmlns:a16="http://schemas.microsoft.com/office/drawing/2014/main" id="{D2853B18-41DF-204B-89F5-0A6447C092D2}"/>
              </a:ext>
            </a:extLst>
          </p:cNvPr>
          <p:cNvSpPr txBox="1"/>
          <p:nvPr/>
        </p:nvSpPr>
        <p:spPr>
          <a:xfrm>
            <a:off x="5528672" y="3181702"/>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7" name="テキスト ボックス 86">
            <a:extLst>
              <a:ext uri="{FF2B5EF4-FFF2-40B4-BE49-F238E27FC236}">
                <a16:creationId xmlns:a16="http://schemas.microsoft.com/office/drawing/2014/main" id="{F3BBE7DB-7C17-C44A-8A8A-849513E792BE}"/>
              </a:ext>
            </a:extLst>
          </p:cNvPr>
          <p:cNvSpPr txBox="1"/>
          <p:nvPr/>
        </p:nvSpPr>
        <p:spPr>
          <a:xfrm>
            <a:off x="6040306" y="3179760"/>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8" name="テキスト ボックス 87">
            <a:extLst>
              <a:ext uri="{FF2B5EF4-FFF2-40B4-BE49-F238E27FC236}">
                <a16:creationId xmlns:a16="http://schemas.microsoft.com/office/drawing/2014/main" id="{1A3B1E4D-8615-384D-A4C2-3E8D02A976A7}"/>
              </a:ext>
            </a:extLst>
          </p:cNvPr>
          <p:cNvSpPr txBox="1"/>
          <p:nvPr/>
        </p:nvSpPr>
        <p:spPr>
          <a:xfrm>
            <a:off x="6538017" y="3181702"/>
            <a:ext cx="304298" cy="369332"/>
          </a:xfrm>
          <a:prstGeom prst="rect">
            <a:avLst/>
          </a:prstGeom>
          <a:noFill/>
        </p:spPr>
        <p:txBody>
          <a:bodyPr wrap="square" rtlCol="0">
            <a:spAutoFit/>
          </a:bodyPr>
          <a:lstStyle/>
          <a:p>
            <a:r>
              <a:rPr kumimoji="1" lang="en-US" altLang="ja-JP" dirty="0"/>
              <a:t>0</a:t>
            </a:r>
            <a:endParaRPr kumimoji="1" lang="ja-JP" altLang="en-US"/>
          </a:p>
        </p:txBody>
      </p:sp>
      <mc:AlternateContent xmlns:mc="http://schemas.openxmlformats.org/markup-compatibility/2006" xmlns:a14="http://schemas.microsoft.com/office/drawing/2010/main">
        <mc:Choice Requires="a14">
          <p:sp>
            <p:nvSpPr>
              <p:cNvPr id="90" name="テキスト ボックス 89">
                <a:extLst>
                  <a:ext uri="{FF2B5EF4-FFF2-40B4-BE49-F238E27FC236}">
                    <a16:creationId xmlns:a16="http://schemas.microsoft.com/office/drawing/2014/main" id="{915CC976-2CF6-514A-9207-477D0C9DC7A8}"/>
                  </a:ext>
                </a:extLst>
              </p:cNvPr>
              <p:cNvSpPr txBox="1"/>
              <p:nvPr/>
            </p:nvSpPr>
            <p:spPr>
              <a:xfrm>
                <a:off x="1416783" y="3117972"/>
                <a:ext cx="536551"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D</m:t>
                          </m:r>
                        </m:e>
                        <m:sub>
                          <m:r>
                            <a:rPr lang="en-US" altLang="ja-JP" i="1">
                              <a:latin typeface="Cambria Math" panose="02040503050406030204" pitchFamily="18" charset="0"/>
                            </a:rPr>
                            <m:t>𝑖</m:t>
                          </m:r>
                        </m:sub>
                      </m:sSub>
                    </m:oMath>
                  </m:oMathPara>
                </a14:m>
                <a:endParaRPr kumimoji="1" lang="ja-JP" altLang="en-US"/>
              </a:p>
            </p:txBody>
          </p:sp>
        </mc:Choice>
        <mc:Fallback xmlns="">
          <p:sp>
            <p:nvSpPr>
              <p:cNvPr id="90" name="テキスト ボックス 89">
                <a:extLst>
                  <a:ext uri="{FF2B5EF4-FFF2-40B4-BE49-F238E27FC236}">
                    <a16:creationId xmlns:a16="http://schemas.microsoft.com/office/drawing/2014/main" id="{915CC976-2CF6-514A-9207-477D0C9DC7A8}"/>
                  </a:ext>
                </a:extLst>
              </p:cNvPr>
              <p:cNvSpPr txBox="1">
                <a:spLocks noRot="1" noChangeAspect="1" noMove="1" noResize="1" noEditPoints="1" noAdjustHandles="1" noChangeArrowheads="1" noChangeShapeType="1" noTextEdit="1"/>
              </p:cNvSpPr>
              <p:nvPr/>
            </p:nvSpPr>
            <p:spPr>
              <a:xfrm>
                <a:off x="1416783" y="3117972"/>
                <a:ext cx="536551" cy="369332"/>
              </a:xfrm>
              <a:prstGeom prst="rect">
                <a:avLst/>
              </a:prstGeom>
              <a:blipFill>
                <a:blip r:embed="rId4"/>
                <a:stretch>
                  <a:fillRect/>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41629585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31</a:t>
            </a:fld>
            <a:endParaRPr lang="en-US" dirty="0"/>
          </a:p>
        </p:txBody>
      </p:sp>
      <p:sp>
        <p:nvSpPr>
          <p:cNvPr id="24" name="台形 23">
            <a:extLst>
              <a:ext uri="{FF2B5EF4-FFF2-40B4-BE49-F238E27FC236}">
                <a16:creationId xmlns:a16="http://schemas.microsoft.com/office/drawing/2014/main" id="{BFED3F78-2D38-C145-B5B1-6A68CBA9B77B}"/>
              </a:ext>
            </a:extLst>
          </p:cNvPr>
          <p:cNvSpPr/>
          <p:nvPr/>
        </p:nvSpPr>
        <p:spPr>
          <a:xfrm>
            <a:off x="787085" y="4770008"/>
            <a:ext cx="7292038" cy="1195356"/>
          </a:xfrm>
          <a:prstGeom prst="trapezoi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フリーフォーム 24">
            <a:extLst>
              <a:ext uri="{FF2B5EF4-FFF2-40B4-BE49-F238E27FC236}">
                <a16:creationId xmlns:a16="http://schemas.microsoft.com/office/drawing/2014/main" id="{77A8E62C-C8D3-1241-887E-2B0CA3DDFBC4}"/>
              </a:ext>
            </a:extLst>
          </p:cNvPr>
          <p:cNvSpPr/>
          <p:nvPr/>
        </p:nvSpPr>
        <p:spPr>
          <a:xfrm rot="21409001">
            <a:off x="3233163" y="4221725"/>
            <a:ext cx="1886673" cy="2032923"/>
          </a:xfrm>
          <a:custGeom>
            <a:avLst/>
            <a:gdLst>
              <a:gd name="connsiteX0" fmla="*/ 0 w 2592729"/>
              <a:gd name="connsiteY0" fmla="*/ 1863524 h 1956122"/>
              <a:gd name="connsiteX1" fmla="*/ 787078 w 2592729"/>
              <a:gd name="connsiteY1" fmla="*/ 0 h 1956122"/>
              <a:gd name="connsiteX2" fmla="*/ 1747777 w 2592729"/>
              <a:gd name="connsiteY2" fmla="*/ 46299 h 1956122"/>
              <a:gd name="connsiteX3" fmla="*/ 2592729 w 2592729"/>
              <a:gd name="connsiteY3" fmla="*/ 1956122 h 1956122"/>
              <a:gd name="connsiteX0" fmla="*/ 0 w 2592729"/>
              <a:gd name="connsiteY0" fmla="*/ 1987513 h 2080111"/>
              <a:gd name="connsiteX1" fmla="*/ 787078 w 2592729"/>
              <a:gd name="connsiteY1" fmla="*/ 123989 h 2080111"/>
              <a:gd name="connsiteX2" fmla="*/ 1747777 w 2592729"/>
              <a:gd name="connsiteY2" fmla="*/ 170288 h 2080111"/>
              <a:gd name="connsiteX3" fmla="*/ 2592729 w 2592729"/>
              <a:gd name="connsiteY3" fmla="*/ 2080111 h 2080111"/>
              <a:gd name="connsiteX0" fmla="*/ 0 w 2592729"/>
              <a:gd name="connsiteY0" fmla="*/ 2105858 h 2198456"/>
              <a:gd name="connsiteX1" fmla="*/ 787078 w 2592729"/>
              <a:gd name="connsiteY1" fmla="*/ 242334 h 2198456"/>
              <a:gd name="connsiteX2" fmla="*/ 1747777 w 2592729"/>
              <a:gd name="connsiteY2" fmla="*/ 288633 h 2198456"/>
              <a:gd name="connsiteX3" fmla="*/ 2592729 w 2592729"/>
              <a:gd name="connsiteY3" fmla="*/ 2198456 h 2198456"/>
              <a:gd name="connsiteX0" fmla="*/ 0 w 2592729"/>
              <a:gd name="connsiteY0" fmla="*/ 2340214 h 2432812"/>
              <a:gd name="connsiteX1" fmla="*/ 787078 w 2592729"/>
              <a:gd name="connsiteY1" fmla="*/ 476690 h 2432812"/>
              <a:gd name="connsiteX2" fmla="*/ 1747777 w 2592729"/>
              <a:gd name="connsiteY2" fmla="*/ 522989 h 2432812"/>
              <a:gd name="connsiteX3" fmla="*/ 2592729 w 2592729"/>
              <a:gd name="connsiteY3" fmla="*/ 2432812 h 2432812"/>
              <a:gd name="connsiteX0" fmla="*/ 0 w 2592729"/>
              <a:gd name="connsiteY0" fmla="*/ 2440438 h 2533036"/>
              <a:gd name="connsiteX1" fmla="*/ 787078 w 2592729"/>
              <a:gd name="connsiteY1" fmla="*/ 576914 h 2533036"/>
              <a:gd name="connsiteX2" fmla="*/ 1747777 w 2592729"/>
              <a:gd name="connsiteY2" fmla="*/ 623213 h 2533036"/>
              <a:gd name="connsiteX3" fmla="*/ 2592729 w 2592729"/>
              <a:gd name="connsiteY3" fmla="*/ 2533036 h 2533036"/>
              <a:gd name="connsiteX0" fmla="*/ 0 w 2592729"/>
              <a:gd name="connsiteY0" fmla="*/ 2411658 h 2504256"/>
              <a:gd name="connsiteX1" fmla="*/ 787078 w 2592729"/>
              <a:gd name="connsiteY1" fmla="*/ 548134 h 2504256"/>
              <a:gd name="connsiteX2" fmla="*/ 2071869 w 2592729"/>
              <a:gd name="connsiteY2" fmla="*/ 663881 h 2504256"/>
              <a:gd name="connsiteX3" fmla="*/ 2592729 w 2592729"/>
              <a:gd name="connsiteY3" fmla="*/ 2504256 h 2504256"/>
              <a:gd name="connsiteX0" fmla="*/ 0 w 2592729"/>
              <a:gd name="connsiteY0" fmla="*/ 2240735 h 2333333"/>
              <a:gd name="connsiteX1" fmla="*/ 775503 w 2592729"/>
              <a:gd name="connsiteY1" fmla="*/ 701302 h 2333333"/>
              <a:gd name="connsiteX2" fmla="*/ 2071869 w 2592729"/>
              <a:gd name="connsiteY2" fmla="*/ 492958 h 2333333"/>
              <a:gd name="connsiteX3" fmla="*/ 2592729 w 2592729"/>
              <a:gd name="connsiteY3" fmla="*/ 2333333 h 2333333"/>
              <a:gd name="connsiteX0" fmla="*/ 0 w 2592729"/>
              <a:gd name="connsiteY0" fmla="*/ 2105481 h 2198079"/>
              <a:gd name="connsiteX1" fmla="*/ 775503 w 2592729"/>
              <a:gd name="connsiteY1" fmla="*/ 566048 h 2198079"/>
              <a:gd name="connsiteX2" fmla="*/ 2071869 w 2592729"/>
              <a:gd name="connsiteY2" fmla="*/ 357704 h 2198079"/>
              <a:gd name="connsiteX3" fmla="*/ 2592729 w 2592729"/>
              <a:gd name="connsiteY3" fmla="*/ 2198079 h 2198079"/>
              <a:gd name="connsiteX0" fmla="*/ 0 w 2592729"/>
              <a:gd name="connsiteY0" fmla="*/ 2010375 h 2102973"/>
              <a:gd name="connsiteX1" fmla="*/ 775503 w 2592729"/>
              <a:gd name="connsiteY1" fmla="*/ 470942 h 2102973"/>
              <a:gd name="connsiteX2" fmla="*/ 2326512 w 2592729"/>
              <a:gd name="connsiteY2" fmla="*/ 505666 h 2102973"/>
              <a:gd name="connsiteX3" fmla="*/ 2592729 w 2592729"/>
              <a:gd name="connsiteY3" fmla="*/ 2102973 h 2102973"/>
              <a:gd name="connsiteX0" fmla="*/ 0 w 2592729"/>
              <a:gd name="connsiteY0" fmla="*/ 2030020 h 2122618"/>
              <a:gd name="connsiteX1" fmla="*/ 775503 w 2592729"/>
              <a:gd name="connsiteY1" fmla="*/ 490587 h 2122618"/>
              <a:gd name="connsiteX2" fmla="*/ 2326512 w 2592729"/>
              <a:gd name="connsiteY2" fmla="*/ 525311 h 2122618"/>
              <a:gd name="connsiteX3" fmla="*/ 2592729 w 2592729"/>
              <a:gd name="connsiteY3" fmla="*/ 2122618 h 2122618"/>
              <a:gd name="connsiteX0" fmla="*/ 0 w 2731625"/>
              <a:gd name="connsiteY0" fmla="*/ 2030020 h 2030020"/>
              <a:gd name="connsiteX1" fmla="*/ 775503 w 2731625"/>
              <a:gd name="connsiteY1" fmla="*/ 490587 h 2030020"/>
              <a:gd name="connsiteX2" fmla="*/ 2326512 w 2731625"/>
              <a:gd name="connsiteY2" fmla="*/ 525311 h 2030020"/>
              <a:gd name="connsiteX3" fmla="*/ 2731625 w 2731625"/>
              <a:gd name="connsiteY3" fmla="*/ 2030020 h 2030020"/>
              <a:gd name="connsiteX0" fmla="*/ 0 w 2731625"/>
              <a:gd name="connsiteY0" fmla="*/ 2069383 h 2069383"/>
              <a:gd name="connsiteX1" fmla="*/ 775503 w 2731625"/>
              <a:gd name="connsiteY1" fmla="*/ 529950 h 2069383"/>
              <a:gd name="connsiteX2" fmla="*/ 1909824 w 2731625"/>
              <a:gd name="connsiteY2" fmla="*/ 460502 h 2069383"/>
              <a:gd name="connsiteX3" fmla="*/ 2731625 w 2731625"/>
              <a:gd name="connsiteY3" fmla="*/ 2069383 h 2069383"/>
              <a:gd name="connsiteX0" fmla="*/ 0 w 2176040"/>
              <a:gd name="connsiteY0" fmla="*/ 2069383 h 2138831"/>
              <a:gd name="connsiteX1" fmla="*/ 775503 w 2176040"/>
              <a:gd name="connsiteY1" fmla="*/ 529950 h 2138831"/>
              <a:gd name="connsiteX2" fmla="*/ 1909824 w 2176040"/>
              <a:gd name="connsiteY2" fmla="*/ 460502 h 2138831"/>
              <a:gd name="connsiteX3" fmla="*/ 2176040 w 2176040"/>
              <a:gd name="connsiteY3" fmla="*/ 2138831 h 2138831"/>
              <a:gd name="connsiteX0" fmla="*/ 0 w 2176040"/>
              <a:gd name="connsiteY0" fmla="*/ 2065689 h 2135137"/>
              <a:gd name="connsiteX1" fmla="*/ 775503 w 2176040"/>
              <a:gd name="connsiteY1" fmla="*/ 526256 h 2135137"/>
              <a:gd name="connsiteX2" fmla="*/ 1909824 w 2176040"/>
              <a:gd name="connsiteY2" fmla="*/ 456808 h 2135137"/>
              <a:gd name="connsiteX3" fmla="*/ 2176040 w 2176040"/>
              <a:gd name="connsiteY3" fmla="*/ 2135137 h 2135137"/>
              <a:gd name="connsiteX0" fmla="*/ 0 w 1886673"/>
              <a:gd name="connsiteY0" fmla="*/ 2100413 h 2135137"/>
              <a:gd name="connsiteX1" fmla="*/ 486136 w 1886673"/>
              <a:gd name="connsiteY1" fmla="*/ 526256 h 2135137"/>
              <a:gd name="connsiteX2" fmla="*/ 1620457 w 1886673"/>
              <a:gd name="connsiteY2" fmla="*/ 456808 h 2135137"/>
              <a:gd name="connsiteX3" fmla="*/ 1886673 w 1886673"/>
              <a:gd name="connsiteY3" fmla="*/ 2135137 h 2135137"/>
              <a:gd name="connsiteX0" fmla="*/ 0 w 1886673"/>
              <a:gd name="connsiteY0" fmla="*/ 2053394 h 2088118"/>
              <a:gd name="connsiteX1" fmla="*/ 486136 w 1886673"/>
              <a:gd name="connsiteY1" fmla="*/ 479237 h 2088118"/>
              <a:gd name="connsiteX2" fmla="*/ 1655181 w 1886673"/>
              <a:gd name="connsiteY2" fmla="*/ 537111 h 2088118"/>
              <a:gd name="connsiteX3" fmla="*/ 1886673 w 1886673"/>
              <a:gd name="connsiteY3" fmla="*/ 2088118 h 2088118"/>
              <a:gd name="connsiteX0" fmla="*/ 0 w 1886673"/>
              <a:gd name="connsiteY0" fmla="*/ 1987136 h 2021860"/>
              <a:gd name="connsiteX1" fmla="*/ 486136 w 1886673"/>
              <a:gd name="connsiteY1" fmla="*/ 517151 h 2021860"/>
              <a:gd name="connsiteX2" fmla="*/ 1655181 w 1886673"/>
              <a:gd name="connsiteY2" fmla="*/ 470853 h 2021860"/>
              <a:gd name="connsiteX3" fmla="*/ 1886673 w 1886673"/>
              <a:gd name="connsiteY3" fmla="*/ 2021860 h 2021860"/>
              <a:gd name="connsiteX0" fmla="*/ 0 w 1886673"/>
              <a:gd name="connsiteY0" fmla="*/ 1992020 h 2026744"/>
              <a:gd name="connsiteX1" fmla="*/ 486136 w 1886673"/>
              <a:gd name="connsiteY1" fmla="*/ 522035 h 2026744"/>
              <a:gd name="connsiteX2" fmla="*/ 1655181 w 1886673"/>
              <a:gd name="connsiteY2" fmla="*/ 475737 h 2026744"/>
              <a:gd name="connsiteX3" fmla="*/ 1886673 w 1886673"/>
              <a:gd name="connsiteY3" fmla="*/ 2026744 h 2026744"/>
              <a:gd name="connsiteX0" fmla="*/ 0 w 1886673"/>
              <a:gd name="connsiteY0" fmla="*/ 2183911 h 2218635"/>
              <a:gd name="connsiteX1" fmla="*/ 486136 w 1886673"/>
              <a:gd name="connsiteY1" fmla="*/ 713926 h 2218635"/>
              <a:gd name="connsiteX2" fmla="*/ 1655181 w 1886673"/>
              <a:gd name="connsiteY2" fmla="*/ 667628 h 2218635"/>
              <a:gd name="connsiteX3" fmla="*/ 1886673 w 1886673"/>
              <a:gd name="connsiteY3" fmla="*/ 2218635 h 2218635"/>
            </a:gdLst>
            <a:ahLst/>
            <a:cxnLst>
              <a:cxn ang="0">
                <a:pos x="connsiteX0" y="connsiteY0"/>
              </a:cxn>
              <a:cxn ang="0">
                <a:pos x="connsiteX1" y="connsiteY1"/>
              </a:cxn>
              <a:cxn ang="0">
                <a:pos x="connsiteX2" y="connsiteY2"/>
              </a:cxn>
              <a:cxn ang="0">
                <a:pos x="connsiteX3" y="connsiteY3"/>
              </a:cxn>
            </a:cxnLst>
            <a:rect l="l" t="t" r="r" b="b"/>
            <a:pathLst>
              <a:path w="1886673" h="2218635">
                <a:moveTo>
                  <a:pt x="0" y="2183911"/>
                </a:moveTo>
                <a:lnTo>
                  <a:pt x="486136" y="713926"/>
                </a:lnTo>
                <a:cubicBezTo>
                  <a:pt x="817943" y="-196615"/>
                  <a:pt x="1485419" y="-262206"/>
                  <a:pt x="1655181" y="667628"/>
                </a:cubicBezTo>
                <a:lnTo>
                  <a:pt x="1886673" y="2218635"/>
                </a:lnTo>
              </a:path>
            </a:pathLst>
          </a:cu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円/楕円 37">
            <a:extLst>
              <a:ext uri="{FF2B5EF4-FFF2-40B4-BE49-F238E27FC236}">
                <a16:creationId xmlns:a16="http://schemas.microsoft.com/office/drawing/2014/main" id="{BA2E8DDF-229C-4E4E-AC3E-6021CD3BB269}"/>
              </a:ext>
            </a:extLst>
          </p:cNvPr>
          <p:cNvSpPr/>
          <p:nvPr/>
        </p:nvSpPr>
        <p:spPr>
          <a:xfrm>
            <a:off x="4035601" y="4274711"/>
            <a:ext cx="597399" cy="5602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膝</a:t>
            </a:r>
          </a:p>
        </p:txBody>
      </p:sp>
      <p:sp>
        <p:nvSpPr>
          <p:cNvPr id="36" name="正方形/長方形 35">
            <a:extLst>
              <a:ext uri="{FF2B5EF4-FFF2-40B4-BE49-F238E27FC236}">
                <a16:creationId xmlns:a16="http://schemas.microsoft.com/office/drawing/2014/main" id="{8E7C3A53-F2F9-E845-B1B7-D724084E7159}"/>
              </a:ext>
            </a:extLst>
          </p:cNvPr>
          <p:cNvSpPr/>
          <p:nvPr/>
        </p:nvSpPr>
        <p:spPr>
          <a:xfrm>
            <a:off x="1240068" y="3483016"/>
            <a:ext cx="6476956" cy="467958"/>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73F1D31B-2A46-804A-AAF7-B25F4C95745C}"/>
              </a:ext>
            </a:extLst>
          </p:cNvPr>
          <p:cNvSpPr/>
          <p:nvPr/>
        </p:nvSpPr>
        <p:spPr>
          <a:xfrm>
            <a:off x="2030500" y="3731614"/>
            <a:ext cx="4896092" cy="22254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FD4BB024-9B9F-1040-943D-6FD3BFC259A4}"/>
              </a:ext>
            </a:extLst>
          </p:cNvPr>
          <p:cNvCxnSpPr>
            <a:cxnSpLocks/>
          </p:cNvCxnSpPr>
          <p:nvPr/>
        </p:nvCxnSpPr>
        <p:spPr>
          <a:xfrm>
            <a:off x="2662177"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9AE74B4E-BCA8-E640-B783-AFE43E19444B}"/>
              </a:ext>
            </a:extLst>
          </p:cNvPr>
          <p:cNvCxnSpPr>
            <a:cxnSpLocks/>
          </p:cNvCxnSpPr>
          <p:nvPr/>
        </p:nvCxnSpPr>
        <p:spPr>
          <a:xfrm>
            <a:off x="2199190"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3CCDD8A3-8DF0-D340-8445-2FC5C5CE9969}"/>
              </a:ext>
            </a:extLst>
          </p:cNvPr>
          <p:cNvCxnSpPr>
            <a:cxnSpLocks/>
          </p:cNvCxnSpPr>
          <p:nvPr/>
        </p:nvCxnSpPr>
        <p:spPr>
          <a:xfrm>
            <a:off x="3171463" y="3881998"/>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D8B21B2C-1410-C54F-941A-0FBA20F94AF4}"/>
              </a:ext>
            </a:extLst>
          </p:cNvPr>
          <p:cNvCxnSpPr>
            <a:cxnSpLocks/>
          </p:cNvCxnSpPr>
          <p:nvPr/>
        </p:nvCxnSpPr>
        <p:spPr>
          <a:xfrm>
            <a:off x="3692324" y="3870423"/>
            <a:ext cx="0" cy="70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7535D451-FAC2-3A4D-BF18-D85155D29CB6}"/>
              </a:ext>
            </a:extLst>
          </p:cNvPr>
          <p:cNvCxnSpPr>
            <a:cxnSpLocks/>
          </p:cNvCxnSpPr>
          <p:nvPr/>
        </p:nvCxnSpPr>
        <p:spPr>
          <a:xfrm>
            <a:off x="4190035" y="3870423"/>
            <a:ext cx="0" cy="2637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線矢印コネクタ 30">
            <a:extLst>
              <a:ext uri="{FF2B5EF4-FFF2-40B4-BE49-F238E27FC236}">
                <a16:creationId xmlns:a16="http://schemas.microsoft.com/office/drawing/2014/main" id="{AABD5F9F-F097-CE40-9A5A-555DF4FDF100}"/>
              </a:ext>
            </a:extLst>
          </p:cNvPr>
          <p:cNvCxnSpPr>
            <a:cxnSpLocks/>
          </p:cNvCxnSpPr>
          <p:nvPr/>
        </p:nvCxnSpPr>
        <p:spPr>
          <a:xfrm>
            <a:off x="4664597" y="3870423"/>
            <a:ext cx="0" cy="4042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ECBC135-77A5-F344-817B-4550F7FC68A6}"/>
              </a:ext>
            </a:extLst>
          </p:cNvPr>
          <p:cNvCxnSpPr>
            <a:cxnSpLocks/>
          </p:cNvCxnSpPr>
          <p:nvPr/>
        </p:nvCxnSpPr>
        <p:spPr>
          <a:xfrm>
            <a:off x="5174826" y="3870423"/>
            <a:ext cx="0" cy="11093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24B7EDBB-9246-4E4C-AA78-C11453738369}"/>
              </a:ext>
            </a:extLst>
          </p:cNvPr>
          <p:cNvCxnSpPr>
            <a:cxnSpLocks/>
          </p:cNvCxnSpPr>
          <p:nvPr/>
        </p:nvCxnSpPr>
        <p:spPr>
          <a:xfrm>
            <a:off x="5683169"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365D5817-006D-814F-8DCC-92BB7F1148C3}"/>
              </a:ext>
            </a:extLst>
          </p:cNvPr>
          <p:cNvCxnSpPr>
            <a:cxnSpLocks/>
          </p:cNvCxnSpPr>
          <p:nvPr/>
        </p:nvCxnSpPr>
        <p:spPr>
          <a:xfrm>
            <a:off x="6192455"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3EE49421-8E21-BC42-B3DB-D02995011A22}"/>
              </a:ext>
            </a:extLst>
          </p:cNvPr>
          <p:cNvCxnSpPr>
            <a:cxnSpLocks/>
          </p:cNvCxnSpPr>
          <p:nvPr/>
        </p:nvCxnSpPr>
        <p:spPr>
          <a:xfrm>
            <a:off x="6690166"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正方形/長方形 44">
            <a:extLst>
              <a:ext uri="{FF2B5EF4-FFF2-40B4-BE49-F238E27FC236}">
                <a16:creationId xmlns:a16="http://schemas.microsoft.com/office/drawing/2014/main" id="{A05A2D4D-A8BE-A74A-BDA9-29B9CACDB348}"/>
              </a:ext>
            </a:extLst>
          </p:cNvPr>
          <p:cNvSpPr/>
          <p:nvPr/>
        </p:nvSpPr>
        <p:spPr>
          <a:xfrm>
            <a:off x="2103304" y="3737985"/>
            <a:ext cx="231494" cy="2129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0</a:t>
            </a:r>
            <a:endParaRPr kumimoji="1" lang="ja-JP" altLang="en-US"/>
          </a:p>
        </p:txBody>
      </p:sp>
      <p:sp>
        <p:nvSpPr>
          <p:cNvPr id="46" name="正方形/長方形 45">
            <a:extLst>
              <a:ext uri="{FF2B5EF4-FFF2-40B4-BE49-F238E27FC236}">
                <a16:creationId xmlns:a16="http://schemas.microsoft.com/office/drawing/2014/main" id="{D51B5C01-BC86-5947-9485-C0FCAEF700BD}"/>
              </a:ext>
            </a:extLst>
          </p:cNvPr>
          <p:cNvSpPr/>
          <p:nvPr/>
        </p:nvSpPr>
        <p:spPr>
          <a:xfrm>
            <a:off x="2577866" y="3737984"/>
            <a:ext cx="231494" cy="212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a:p>
        </p:txBody>
      </p:sp>
      <p:sp>
        <p:nvSpPr>
          <p:cNvPr id="47" name="正方形/長方形 46">
            <a:extLst>
              <a:ext uri="{FF2B5EF4-FFF2-40B4-BE49-F238E27FC236}">
                <a16:creationId xmlns:a16="http://schemas.microsoft.com/office/drawing/2014/main" id="{0D349B55-5202-6C47-A4A0-89AD6FC668A1}"/>
              </a:ext>
            </a:extLst>
          </p:cNvPr>
          <p:cNvSpPr/>
          <p:nvPr/>
        </p:nvSpPr>
        <p:spPr>
          <a:xfrm>
            <a:off x="3064002"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a:p>
        </p:txBody>
      </p:sp>
      <p:sp>
        <p:nvSpPr>
          <p:cNvPr id="48" name="正方形/長方形 47">
            <a:extLst>
              <a:ext uri="{FF2B5EF4-FFF2-40B4-BE49-F238E27FC236}">
                <a16:creationId xmlns:a16="http://schemas.microsoft.com/office/drawing/2014/main" id="{652E8EF6-0BFB-5C4B-969E-0638A591D01A}"/>
              </a:ext>
            </a:extLst>
          </p:cNvPr>
          <p:cNvSpPr/>
          <p:nvPr/>
        </p:nvSpPr>
        <p:spPr>
          <a:xfrm>
            <a:off x="3596437"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a:p>
        </p:txBody>
      </p:sp>
      <p:sp>
        <p:nvSpPr>
          <p:cNvPr id="49" name="正方形/長方形 48">
            <a:extLst>
              <a:ext uri="{FF2B5EF4-FFF2-40B4-BE49-F238E27FC236}">
                <a16:creationId xmlns:a16="http://schemas.microsoft.com/office/drawing/2014/main" id="{4303B99C-C725-314C-A0A2-6331639EB5CB}"/>
              </a:ext>
            </a:extLst>
          </p:cNvPr>
          <p:cNvSpPr/>
          <p:nvPr/>
        </p:nvSpPr>
        <p:spPr>
          <a:xfrm>
            <a:off x="4099193" y="3731614"/>
            <a:ext cx="231494" cy="2193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a:p>
        </p:txBody>
      </p:sp>
      <p:sp>
        <p:nvSpPr>
          <p:cNvPr id="50" name="正方形/長方形 49">
            <a:extLst>
              <a:ext uri="{FF2B5EF4-FFF2-40B4-BE49-F238E27FC236}">
                <a16:creationId xmlns:a16="http://schemas.microsoft.com/office/drawing/2014/main" id="{02A6D682-7DD2-CC44-BE54-9DF28EBE5E1B}"/>
              </a:ext>
            </a:extLst>
          </p:cNvPr>
          <p:cNvSpPr/>
          <p:nvPr/>
        </p:nvSpPr>
        <p:spPr>
          <a:xfrm>
            <a:off x="4568710"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5</a:t>
            </a:r>
            <a:endParaRPr kumimoji="1" lang="ja-JP" altLang="en-US"/>
          </a:p>
        </p:txBody>
      </p:sp>
      <p:sp>
        <p:nvSpPr>
          <p:cNvPr id="51" name="正方形/長方形 50">
            <a:extLst>
              <a:ext uri="{FF2B5EF4-FFF2-40B4-BE49-F238E27FC236}">
                <a16:creationId xmlns:a16="http://schemas.microsoft.com/office/drawing/2014/main" id="{597F5ADA-91E5-E840-A360-54CF794D3E37}"/>
              </a:ext>
            </a:extLst>
          </p:cNvPr>
          <p:cNvSpPr/>
          <p:nvPr/>
        </p:nvSpPr>
        <p:spPr>
          <a:xfrm>
            <a:off x="5077997"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6</a:t>
            </a:r>
            <a:endParaRPr kumimoji="1" lang="ja-JP" altLang="en-US"/>
          </a:p>
        </p:txBody>
      </p:sp>
      <p:sp>
        <p:nvSpPr>
          <p:cNvPr id="52" name="正方形/長方形 51">
            <a:extLst>
              <a:ext uri="{FF2B5EF4-FFF2-40B4-BE49-F238E27FC236}">
                <a16:creationId xmlns:a16="http://schemas.microsoft.com/office/drawing/2014/main" id="{EE052535-A928-334D-9A7A-A9341521BC97}"/>
              </a:ext>
            </a:extLst>
          </p:cNvPr>
          <p:cNvSpPr/>
          <p:nvPr/>
        </p:nvSpPr>
        <p:spPr>
          <a:xfrm>
            <a:off x="5565074"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7</a:t>
            </a:r>
            <a:endParaRPr kumimoji="1" lang="ja-JP" altLang="en-US"/>
          </a:p>
        </p:txBody>
      </p:sp>
      <p:sp>
        <p:nvSpPr>
          <p:cNvPr id="53" name="正方形/長方形 52">
            <a:extLst>
              <a:ext uri="{FF2B5EF4-FFF2-40B4-BE49-F238E27FC236}">
                <a16:creationId xmlns:a16="http://schemas.microsoft.com/office/drawing/2014/main" id="{F0395950-2935-DB46-A5D9-B08E8198B96B}"/>
              </a:ext>
            </a:extLst>
          </p:cNvPr>
          <p:cNvSpPr/>
          <p:nvPr/>
        </p:nvSpPr>
        <p:spPr>
          <a:xfrm>
            <a:off x="6097509" y="3731614"/>
            <a:ext cx="231494" cy="2193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8</a:t>
            </a:r>
            <a:endParaRPr kumimoji="1" lang="ja-JP" altLang="en-US"/>
          </a:p>
        </p:txBody>
      </p:sp>
      <p:sp>
        <p:nvSpPr>
          <p:cNvPr id="54" name="正方形/長方形 53">
            <a:extLst>
              <a:ext uri="{FF2B5EF4-FFF2-40B4-BE49-F238E27FC236}">
                <a16:creationId xmlns:a16="http://schemas.microsoft.com/office/drawing/2014/main" id="{5D3A8A14-3D2D-0D48-A9EA-14BC52C84F72}"/>
              </a:ext>
            </a:extLst>
          </p:cNvPr>
          <p:cNvSpPr/>
          <p:nvPr/>
        </p:nvSpPr>
        <p:spPr>
          <a:xfrm>
            <a:off x="6560497" y="3731613"/>
            <a:ext cx="231494" cy="2193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9</a:t>
            </a:r>
            <a:endParaRPr kumimoji="1" lang="ja-JP" altLang="en-US"/>
          </a:p>
        </p:txBody>
      </p:sp>
      <p:sp>
        <p:nvSpPr>
          <p:cNvPr id="65" name="テキスト ボックス 64">
            <a:extLst>
              <a:ext uri="{FF2B5EF4-FFF2-40B4-BE49-F238E27FC236}">
                <a16:creationId xmlns:a16="http://schemas.microsoft.com/office/drawing/2014/main" id="{986B72DF-F79E-8541-81CD-3CB1D8661560}"/>
              </a:ext>
            </a:extLst>
          </p:cNvPr>
          <p:cNvSpPr txBox="1"/>
          <p:nvPr/>
        </p:nvSpPr>
        <p:spPr>
          <a:xfrm>
            <a:off x="7424266" y="5498464"/>
            <a:ext cx="562275" cy="369332"/>
          </a:xfrm>
          <a:prstGeom prst="rect">
            <a:avLst/>
          </a:prstGeom>
          <a:noFill/>
        </p:spPr>
        <p:txBody>
          <a:bodyPr wrap="square" rtlCol="0">
            <a:spAutoFit/>
          </a:bodyPr>
          <a:lstStyle/>
          <a:p>
            <a:r>
              <a:rPr kumimoji="1" lang="ja-JP" altLang="en-US"/>
              <a:t>床</a:t>
            </a:r>
          </a:p>
        </p:txBody>
      </p:sp>
      <p:sp>
        <p:nvSpPr>
          <p:cNvPr id="66" name="テキスト ボックス 65">
            <a:extLst>
              <a:ext uri="{FF2B5EF4-FFF2-40B4-BE49-F238E27FC236}">
                <a16:creationId xmlns:a16="http://schemas.microsoft.com/office/drawing/2014/main" id="{88B23391-50CD-1B40-868E-AE3C803B0E58}"/>
              </a:ext>
            </a:extLst>
          </p:cNvPr>
          <p:cNvSpPr txBox="1"/>
          <p:nvPr/>
        </p:nvSpPr>
        <p:spPr>
          <a:xfrm>
            <a:off x="7083519" y="3566584"/>
            <a:ext cx="562275" cy="369332"/>
          </a:xfrm>
          <a:prstGeom prst="rect">
            <a:avLst/>
          </a:prstGeom>
          <a:noFill/>
        </p:spPr>
        <p:txBody>
          <a:bodyPr wrap="square" rtlCol="0">
            <a:spAutoFit/>
          </a:bodyPr>
          <a:lstStyle/>
          <a:p>
            <a:r>
              <a:rPr kumimoji="1" lang="ja-JP" altLang="en-US"/>
              <a:t>机</a:t>
            </a:r>
          </a:p>
        </p:txBody>
      </p:sp>
      <p:cxnSp>
        <p:nvCxnSpPr>
          <p:cNvPr id="68" name="直線矢印コネクタ 67">
            <a:extLst>
              <a:ext uri="{FF2B5EF4-FFF2-40B4-BE49-F238E27FC236}">
                <a16:creationId xmlns:a16="http://schemas.microsoft.com/office/drawing/2014/main" id="{456FC684-EDE4-D648-BE83-3EA1444B4FCD}"/>
              </a:ext>
            </a:extLst>
          </p:cNvPr>
          <p:cNvCxnSpPr>
            <a:cxnSpLocks/>
          </p:cNvCxnSpPr>
          <p:nvPr/>
        </p:nvCxnSpPr>
        <p:spPr>
          <a:xfrm>
            <a:off x="1015940" y="3720039"/>
            <a:ext cx="1087364" cy="12444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736354DC-905B-6B42-8F07-6B0840014C42}"/>
              </a:ext>
            </a:extLst>
          </p:cNvPr>
          <p:cNvSpPr txBox="1"/>
          <p:nvPr/>
        </p:nvSpPr>
        <p:spPr>
          <a:xfrm>
            <a:off x="124941" y="3484748"/>
            <a:ext cx="968261" cy="707886"/>
          </a:xfrm>
          <a:prstGeom prst="rect">
            <a:avLst/>
          </a:prstGeom>
          <a:noFill/>
        </p:spPr>
        <p:txBody>
          <a:bodyPr wrap="square" rtlCol="0">
            <a:spAutoFit/>
          </a:bodyPr>
          <a:lstStyle/>
          <a:p>
            <a:pPr algn="ctr"/>
            <a:r>
              <a:rPr kumimoji="1" lang="ja-JP" altLang="en-US" sz="2000"/>
              <a:t>距離</a:t>
            </a:r>
            <a:br>
              <a:rPr kumimoji="1" lang="en-US" altLang="ja-JP" sz="2000" dirty="0"/>
            </a:br>
            <a:r>
              <a:rPr kumimoji="1" lang="ja-JP" altLang="en-US" sz="2000"/>
              <a:t>センサ</a:t>
            </a:r>
          </a:p>
        </p:txBody>
      </p:sp>
      <mc:AlternateContent xmlns:mc="http://schemas.openxmlformats.org/markup-compatibility/2006" xmlns:a14="http://schemas.microsoft.com/office/drawing/2010/main">
        <mc:Choice Requires="a14">
          <p:sp>
            <p:nvSpPr>
              <p:cNvPr id="78" name="コンテンツ プレースホルダー 2">
                <a:extLst>
                  <a:ext uri="{FF2B5EF4-FFF2-40B4-BE49-F238E27FC236}">
                    <a16:creationId xmlns:a16="http://schemas.microsoft.com/office/drawing/2014/main" id="{9335C09B-1DAA-054C-9521-B3B639D700AE}"/>
                  </a:ext>
                </a:extLst>
              </p:cNvPr>
              <p:cNvSpPr txBox="1">
                <a:spLocks/>
              </p:cNvSpPr>
              <p:nvPr/>
            </p:nvSpPr>
            <p:spPr>
              <a:xfrm>
                <a:off x="531065" y="1099652"/>
                <a:ext cx="8021632" cy="1326636"/>
              </a:xfrm>
              <a:prstGeom prst="rect">
                <a:avLst/>
              </a:prstGeom>
            </p:spPr>
            <p:txBody>
              <a:bodyPr vert="horz" lIns="91440" tIns="45720" rIns="91440" bIns="45720" rtlCol="0">
                <a:normAutofit fontScale="92500" lnSpcReduction="20000"/>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i="1">
                            <a:latin typeface="Cambria Math" panose="02040503050406030204" pitchFamily="18" charset="0"/>
                          </a:rPr>
                          <m:t>𝑥</m:t>
                        </m:r>
                      </m:sub>
                    </m:sSub>
                    <m:r>
                      <a:rPr lang="ja-JP" altLang="en-US" i="1">
                        <a:latin typeface="Cambria Math" panose="02040503050406030204" pitchFamily="18" charset="0"/>
                      </a:rPr>
                      <m:t>を計算</m:t>
                    </m:r>
                  </m:oMath>
                </a14:m>
                <a:endParaRPr lang="en-US" altLang="ja-JP" dirty="0"/>
              </a:p>
              <a:p>
                <a:pPr lvl="2"/>
                <a:r>
                  <a:rPr lang="ja-JP" altLang="en-US"/>
                  <a:t>膝の位置が何番目の距離センサの位置にあるかを表す</a:t>
                </a:r>
                <a:endParaRPr lang="en-US" altLang="ja-JP" dirty="0"/>
              </a:p>
              <a:p>
                <a14:m>
                  <m:oMath xmlns:m="http://schemas.openxmlformats.org/officeDocument/2006/math">
                    <m:r>
                      <a:rPr lang="en-US" altLang="ja-JP" i="1">
                        <a:latin typeface="Cambria Math" panose="02040503050406030204" pitchFamily="18" charset="0"/>
                      </a:rPr>
                      <m:t>𝑖</m:t>
                    </m:r>
                    <m:r>
                      <a:rPr lang="ja-JP" altLang="en-US" i="1">
                        <a:latin typeface="Cambria Math" panose="02040503050406030204" pitchFamily="18" charset="0"/>
                      </a:rPr>
                      <m:t>番目</m:t>
                    </m:r>
                  </m:oMath>
                </a14:m>
                <a:r>
                  <a:rPr lang="ja-JP" altLang="en-US"/>
                  <a:t>の距離センサに次のように重みをつける</a:t>
                </a:r>
                <a:endParaRPr lang="en-US" altLang="ja-JP" dirty="0"/>
              </a:p>
              <a:p>
                <a:pPr lvl="2"/>
                <a:endParaRPr lang="en-US" altLang="ja-JP" dirty="0"/>
              </a:p>
            </p:txBody>
          </p:sp>
        </mc:Choice>
        <mc:Fallback xmlns="">
          <p:sp>
            <p:nvSpPr>
              <p:cNvPr id="78" name="コンテンツ プレースホルダー 2">
                <a:extLst>
                  <a:ext uri="{FF2B5EF4-FFF2-40B4-BE49-F238E27FC236}">
                    <a16:creationId xmlns:a16="http://schemas.microsoft.com/office/drawing/2014/main" id="{9335C09B-1DAA-054C-9521-B3B639D700AE}"/>
                  </a:ext>
                </a:extLst>
              </p:cNvPr>
              <p:cNvSpPr txBox="1">
                <a:spLocks noRot="1" noChangeAspect="1" noMove="1" noResize="1" noEditPoints="1" noAdjustHandles="1" noChangeArrowheads="1" noChangeShapeType="1" noTextEdit="1"/>
              </p:cNvSpPr>
              <p:nvPr/>
            </p:nvSpPr>
            <p:spPr>
              <a:xfrm>
                <a:off x="531065" y="1099652"/>
                <a:ext cx="8021632" cy="1326636"/>
              </a:xfrm>
              <a:prstGeom prst="rect">
                <a:avLst/>
              </a:prstGeom>
              <a:blipFill>
                <a:blip r:embed="rId3"/>
                <a:stretch>
                  <a:fillRect l="-1266" t="-1905" b="-9524"/>
                </a:stretch>
              </a:blipFill>
            </p:spPr>
            <p:txBody>
              <a:bodyPr/>
              <a:lstStyle/>
              <a:p>
                <a:r>
                  <a:rPr lang="ja-JP" altLang="en-US">
                    <a:noFill/>
                  </a:rPr>
                  <a:t> </a:t>
                </a:r>
              </a:p>
            </p:txBody>
          </p:sp>
        </mc:Fallback>
      </mc:AlternateContent>
      <p:sp>
        <p:nvSpPr>
          <p:cNvPr id="79" name="テキスト ボックス 78">
            <a:extLst>
              <a:ext uri="{FF2B5EF4-FFF2-40B4-BE49-F238E27FC236}">
                <a16:creationId xmlns:a16="http://schemas.microsoft.com/office/drawing/2014/main" id="{439BE941-8CAF-E740-9414-3D1A86C66240}"/>
              </a:ext>
            </a:extLst>
          </p:cNvPr>
          <p:cNvSpPr txBox="1"/>
          <p:nvPr/>
        </p:nvSpPr>
        <p:spPr>
          <a:xfrm>
            <a:off x="2065537" y="3157018"/>
            <a:ext cx="305196" cy="369332"/>
          </a:xfrm>
          <a:prstGeom prst="rect">
            <a:avLst/>
          </a:prstGeom>
          <a:noFill/>
        </p:spPr>
        <p:txBody>
          <a:bodyPr wrap="square" rtlCol="0">
            <a:spAutoFit/>
          </a:bodyPr>
          <a:lstStyle/>
          <a:p>
            <a:r>
              <a:rPr kumimoji="1" lang="en-US" altLang="ja-JP" dirty="0"/>
              <a:t>0</a:t>
            </a:r>
            <a:endParaRPr kumimoji="1" lang="ja-JP" altLang="en-US"/>
          </a:p>
        </p:txBody>
      </p:sp>
      <p:sp>
        <p:nvSpPr>
          <p:cNvPr id="80" name="テキスト ボックス 79">
            <a:extLst>
              <a:ext uri="{FF2B5EF4-FFF2-40B4-BE49-F238E27FC236}">
                <a16:creationId xmlns:a16="http://schemas.microsoft.com/office/drawing/2014/main" id="{2C0CC463-1DE9-8747-A455-39E35C1E2F6D}"/>
              </a:ext>
            </a:extLst>
          </p:cNvPr>
          <p:cNvSpPr txBox="1"/>
          <p:nvPr/>
        </p:nvSpPr>
        <p:spPr>
          <a:xfrm>
            <a:off x="2545472" y="318167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1" name="テキスト ボックス 80">
            <a:extLst>
              <a:ext uri="{FF2B5EF4-FFF2-40B4-BE49-F238E27FC236}">
                <a16:creationId xmlns:a16="http://schemas.microsoft.com/office/drawing/2014/main" id="{E8FE0593-F2FC-E347-9630-529E910FEBD6}"/>
              </a:ext>
            </a:extLst>
          </p:cNvPr>
          <p:cNvSpPr txBox="1"/>
          <p:nvPr/>
        </p:nvSpPr>
        <p:spPr>
          <a:xfrm>
            <a:off x="3024509" y="318080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2" name="テキスト ボックス 81">
            <a:extLst>
              <a:ext uri="{FF2B5EF4-FFF2-40B4-BE49-F238E27FC236}">
                <a16:creationId xmlns:a16="http://schemas.microsoft.com/office/drawing/2014/main" id="{BFE0204C-CE46-C54F-8BA0-79274D284A57}"/>
              </a:ext>
            </a:extLst>
          </p:cNvPr>
          <p:cNvSpPr txBox="1"/>
          <p:nvPr/>
        </p:nvSpPr>
        <p:spPr>
          <a:xfrm>
            <a:off x="3523625" y="3181671"/>
            <a:ext cx="304298" cy="369332"/>
          </a:xfrm>
          <a:prstGeom prst="rect">
            <a:avLst/>
          </a:prstGeom>
          <a:noFill/>
        </p:spPr>
        <p:txBody>
          <a:bodyPr wrap="square" rtlCol="0">
            <a:spAutoFit/>
          </a:bodyPr>
          <a:lstStyle/>
          <a:p>
            <a:r>
              <a:rPr kumimoji="1" lang="en-US" altLang="ja-JP" dirty="0"/>
              <a:t>6</a:t>
            </a:r>
            <a:endParaRPr kumimoji="1" lang="ja-JP" altLang="en-US"/>
          </a:p>
        </p:txBody>
      </p:sp>
      <p:sp>
        <p:nvSpPr>
          <p:cNvPr id="83" name="テキスト ボックス 82">
            <a:extLst>
              <a:ext uri="{FF2B5EF4-FFF2-40B4-BE49-F238E27FC236}">
                <a16:creationId xmlns:a16="http://schemas.microsoft.com/office/drawing/2014/main" id="{74D71080-C775-664F-BA56-6E9CE1C304F6}"/>
              </a:ext>
            </a:extLst>
          </p:cNvPr>
          <p:cNvSpPr txBox="1"/>
          <p:nvPr/>
        </p:nvSpPr>
        <p:spPr>
          <a:xfrm>
            <a:off x="4009455" y="3181671"/>
            <a:ext cx="461192" cy="369332"/>
          </a:xfrm>
          <a:prstGeom prst="rect">
            <a:avLst/>
          </a:prstGeom>
          <a:noFill/>
        </p:spPr>
        <p:txBody>
          <a:bodyPr wrap="square" rtlCol="0">
            <a:spAutoFit/>
          </a:bodyPr>
          <a:lstStyle/>
          <a:p>
            <a:r>
              <a:rPr kumimoji="1" lang="en-US" altLang="ja-JP" dirty="0"/>
              <a:t>10</a:t>
            </a:r>
            <a:endParaRPr kumimoji="1" lang="ja-JP" altLang="en-US"/>
          </a:p>
        </p:txBody>
      </p:sp>
      <p:sp>
        <p:nvSpPr>
          <p:cNvPr id="84" name="テキスト ボックス 83">
            <a:extLst>
              <a:ext uri="{FF2B5EF4-FFF2-40B4-BE49-F238E27FC236}">
                <a16:creationId xmlns:a16="http://schemas.microsoft.com/office/drawing/2014/main" id="{1EAB9A27-6752-C94D-8569-6449A2BF4025}"/>
              </a:ext>
            </a:extLst>
          </p:cNvPr>
          <p:cNvSpPr txBox="1"/>
          <p:nvPr/>
        </p:nvSpPr>
        <p:spPr>
          <a:xfrm>
            <a:off x="4541881" y="3181671"/>
            <a:ext cx="304298" cy="369332"/>
          </a:xfrm>
          <a:prstGeom prst="rect">
            <a:avLst/>
          </a:prstGeom>
          <a:noFill/>
        </p:spPr>
        <p:txBody>
          <a:bodyPr wrap="square" rtlCol="0">
            <a:spAutoFit/>
          </a:bodyPr>
          <a:lstStyle/>
          <a:p>
            <a:r>
              <a:rPr kumimoji="1" lang="en-US" altLang="ja-JP" dirty="0"/>
              <a:t>9</a:t>
            </a:r>
            <a:endParaRPr kumimoji="1" lang="ja-JP" altLang="en-US"/>
          </a:p>
        </p:txBody>
      </p:sp>
      <p:sp>
        <p:nvSpPr>
          <p:cNvPr id="85" name="テキスト ボックス 84">
            <a:extLst>
              <a:ext uri="{FF2B5EF4-FFF2-40B4-BE49-F238E27FC236}">
                <a16:creationId xmlns:a16="http://schemas.microsoft.com/office/drawing/2014/main" id="{045B484E-42EF-2D4E-935D-A3B537BAAA1F}"/>
              </a:ext>
            </a:extLst>
          </p:cNvPr>
          <p:cNvSpPr txBox="1"/>
          <p:nvPr/>
        </p:nvSpPr>
        <p:spPr>
          <a:xfrm>
            <a:off x="5024304" y="3181671"/>
            <a:ext cx="304298" cy="369332"/>
          </a:xfrm>
          <a:prstGeom prst="rect">
            <a:avLst/>
          </a:prstGeom>
          <a:noFill/>
        </p:spPr>
        <p:txBody>
          <a:bodyPr wrap="square" rtlCol="0">
            <a:spAutoFit/>
          </a:bodyPr>
          <a:lstStyle/>
          <a:p>
            <a:r>
              <a:rPr kumimoji="1" lang="en-US" altLang="ja-JP" dirty="0"/>
              <a:t>3</a:t>
            </a:r>
            <a:endParaRPr kumimoji="1" lang="ja-JP" altLang="en-US"/>
          </a:p>
        </p:txBody>
      </p:sp>
      <p:sp>
        <p:nvSpPr>
          <p:cNvPr id="86" name="テキスト ボックス 85">
            <a:extLst>
              <a:ext uri="{FF2B5EF4-FFF2-40B4-BE49-F238E27FC236}">
                <a16:creationId xmlns:a16="http://schemas.microsoft.com/office/drawing/2014/main" id="{D2853B18-41DF-204B-89F5-0A6447C092D2}"/>
              </a:ext>
            </a:extLst>
          </p:cNvPr>
          <p:cNvSpPr txBox="1"/>
          <p:nvPr/>
        </p:nvSpPr>
        <p:spPr>
          <a:xfrm>
            <a:off x="5528672" y="3181702"/>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7" name="テキスト ボックス 86">
            <a:extLst>
              <a:ext uri="{FF2B5EF4-FFF2-40B4-BE49-F238E27FC236}">
                <a16:creationId xmlns:a16="http://schemas.microsoft.com/office/drawing/2014/main" id="{F3BBE7DB-7C17-C44A-8A8A-849513E792BE}"/>
              </a:ext>
            </a:extLst>
          </p:cNvPr>
          <p:cNvSpPr txBox="1"/>
          <p:nvPr/>
        </p:nvSpPr>
        <p:spPr>
          <a:xfrm>
            <a:off x="6061107" y="3192974"/>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8" name="テキスト ボックス 87">
            <a:extLst>
              <a:ext uri="{FF2B5EF4-FFF2-40B4-BE49-F238E27FC236}">
                <a16:creationId xmlns:a16="http://schemas.microsoft.com/office/drawing/2014/main" id="{1A3B1E4D-8615-384D-A4C2-3E8D02A976A7}"/>
              </a:ext>
            </a:extLst>
          </p:cNvPr>
          <p:cNvSpPr txBox="1"/>
          <p:nvPr/>
        </p:nvSpPr>
        <p:spPr>
          <a:xfrm>
            <a:off x="6538017" y="3181702"/>
            <a:ext cx="304298" cy="369332"/>
          </a:xfrm>
          <a:prstGeom prst="rect">
            <a:avLst/>
          </a:prstGeom>
          <a:noFill/>
        </p:spPr>
        <p:txBody>
          <a:bodyPr wrap="square" rtlCol="0">
            <a:spAutoFit/>
          </a:bodyPr>
          <a:lstStyle/>
          <a:p>
            <a:r>
              <a:rPr kumimoji="1" lang="en-US" altLang="ja-JP" dirty="0"/>
              <a:t>0</a:t>
            </a:r>
            <a:endParaRPr kumimoji="1" lang="ja-JP" altLang="en-US"/>
          </a:p>
        </p:txBody>
      </p:sp>
      <mc:AlternateContent xmlns:mc="http://schemas.openxmlformats.org/markup-compatibility/2006" xmlns:a14="http://schemas.microsoft.com/office/drawing/2010/main">
        <mc:Choice Requires="a14">
          <p:sp>
            <p:nvSpPr>
              <p:cNvPr id="90" name="テキスト ボックス 89">
                <a:extLst>
                  <a:ext uri="{FF2B5EF4-FFF2-40B4-BE49-F238E27FC236}">
                    <a16:creationId xmlns:a16="http://schemas.microsoft.com/office/drawing/2014/main" id="{915CC976-2CF6-514A-9207-477D0C9DC7A8}"/>
                  </a:ext>
                </a:extLst>
              </p:cNvPr>
              <p:cNvSpPr txBox="1"/>
              <p:nvPr/>
            </p:nvSpPr>
            <p:spPr>
              <a:xfrm>
                <a:off x="1416783" y="3117972"/>
                <a:ext cx="536551"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𝐷</m:t>
                          </m:r>
                        </m:e>
                        <m:sub>
                          <m:r>
                            <a:rPr lang="en-US" altLang="ja-JP" i="1">
                              <a:latin typeface="Cambria Math" panose="02040503050406030204" pitchFamily="18" charset="0"/>
                            </a:rPr>
                            <m:t>𝑖</m:t>
                          </m:r>
                        </m:sub>
                      </m:sSub>
                    </m:oMath>
                  </m:oMathPara>
                </a14:m>
                <a:endParaRPr kumimoji="1" lang="ja-JP" altLang="en-US"/>
              </a:p>
            </p:txBody>
          </p:sp>
        </mc:Choice>
        <mc:Fallback xmlns="">
          <p:sp>
            <p:nvSpPr>
              <p:cNvPr id="90" name="テキスト ボックス 89">
                <a:extLst>
                  <a:ext uri="{FF2B5EF4-FFF2-40B4-BE49-F238E27FC236}">
                    <a16:creationId xmlns:a16="http://schemas.microsoft.com/office/drawing/2014/main" id="{915CC976-2CF6-514A-9207-477D0C9DC7A8}"/>
                  </a:ext>
                </a:extLst>
              </p:cNvPr>
              <p:cNvSpPr txBox="1">
                <a:spLocks noRot="1" noChangeAspect="1" noMove="1" noResize="1" noEditPoints="1" noAdjustHandles="1" noChangeArrowheads="1" noChangeShapeType="1" noTextEdit="1"/>
              </p:cNvSpPr>
              <p:nvPr/>
            </p:nvSpPr>
            <p:spPr>
              <a:xfrm>
                <a:off x="1416783" y="3117972"/>
                <a:ext cx="536551" cy="369332"/>
              </a:xfrm>
              <a:prstGeom prst="rect">
                <a:avLst/>
              </a:prstGeom>
              <a:blipFill>
                <a:blip r:embed="rId4"/>
                <a:stretch>
                  <a:fillRect/>
                </a:stretch>
              </a:blipFill>
            </p:spPr>
            <p:txBody>
              <a:bodyPr/>
              <a:lstStyle/>
              <a:p>
                <a:r>
                  <a:rPr lang="ja-JP" altLang="en-US">
                    <a:noFill/>
                  </a:rPr>
                  <a:t> </a:t>
                </a:r>
              </a:p>
            </p:txBody>
          </p:sp>
        </mc:Fallback>
      </mc:AlternateContent>
      <p:pic>
        <p:nvPicPr>
          <p:cNvPr id="7" name="図 6">
            <a:extLst>
              <a:ext uri="{FF2B5EF4-FFF2-40B4-BE49-F238E27FC236}">
                <a16:creationId xmlns:a16="http://schemas.microsoft.com/office/drawing/2014/main" id="{EF16FF9E-ECC5-2544-8D97-8DB46E2B5AA7}"/>
              </a:ext>
            </a:extLst>
          </p:cNvPr>
          <p:cNvPicPr>
            <a:picLocks noChangeAspect="1"/>
          </p:cNvPicPr>
          <p:nvPr/>
        </p:nvPicPr>
        <p:blipFill>
          <a:blip r:embed="rId5"/>
          <a:stretch>
            <a:fillRect/>
          </a:stretch>
        </p:blipFill>
        <p:spPr>
          <a:xfrm>
            <a:off x="3276810" y="2425583"/>
            <a:ext cx="2387673" cy="731435"/>
          </a:xfrm>
          <a:prstGeom prst="rect">
            <a:avLst/>
          </a:prstGeom>
        </p:spPr>
      </p:pic>
    </p:spTree>
    <p:extLst>
      <p:ext uri="{BB962C8B-B14F-4D97-AF65-F5344CB8AC3E}">
        <p14:creationId xmlns:p14="http://schemas.microsoft.com/office/powerpoint/2010/main" val="23077257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32</a:t>
            </a:fld>
            <a:endParaRPr lang="en-US" dirty="0"/>
          </a:p>
        </p:txBody>
      </p:sp>
      <p:sp>
        <p:nvSpPr>
          <p:cNvPr id="24" name="台形 23">
            <a:extLst>
              <a:ext uri="{FF2B5EF4-FFF2-40B4-BE49-F238E27FC236}">
                <a16:creationId xmlns:a16="http://schemas.microsoft.com/office/drawing/2014/main" id="{BFED3F78-2D38-C145-B5B1-6A68CBA9B77B}"/>
              </a:ext>
            </a:extLst>
          </p:cNvPr>
          <p:cNvSpPr/>
          <p:nvPr/>
        </p:nvSpPr>
        <p:spPr>
          <a:xfrm>
            <a:off x="787085" y="4770008"/>
            <a:ext cx="7292038" cy="1195356"/>
          </a:xfrm>
          <a:prstGeom prst="trapezoi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フリーフォーム 24">
            <a:extLst>
              <a:ext uri="{FF2B5EF4-FFF2-40B4-BE49-F238E27FC236}">
                <a16:creationId xmlns:a16="http://schemas.microsoft.com/office/drawing/2014/main" id="{77A8E62C-C8D3-1241-887E-2B0CA3DDFBC4}"/>
              </a:ext>
            </a:extLst>
          </p:cNvPr>
          <p:cNvSpPr/>
          <p:nvPr/>
        </p:nvSpPr>
        <p:spPr>
          <a:xfrm rot="21409001">
            <a:off x="3233163" y="4221725"/>
            <a:ext cx="1886673" cy="2032923"/>
          </a:xfrm>
          <a:custGeom>
            <a:avLst/>
            <a:gdLst>
              <a:gd name="connsiteX0" fmla="*/ 0 w 2592729"/>
              <a:gd name="connsiteY0" fmla="*/ 1863524 h 1956122"/>
              <a:gd name="connsiteX1" fmla="*/ 787078 w 2592729"/>
              <a:gd name="connsiteY1" fmla="*/ 0 h 1956122"/>
              <a:gd name="connsiteX2" fmla="*/ 1747777 w 2592729"/>
              <a:gd name="connsiteY2" fmla="*/ 46299 h 1956122"/>
              <a:gd name="connsiteX3" fmla="*/ 2592729 w 2592729"/>
              <a:gd name="connsiteY3" fmla="*/ 1956122 h 1956122"/>
              <a:gd name="connsiteX0" fmla="*/ 0 w 2592729"/>
              <a:gd name="connsiteY0" fmla="*/ 1987513 h 2080111"/>
              <a:gd name="connsiteX1" fmla="*/ 787078 w 2592729"/>
              <a:gd name="connsiteY1" fmla="*/ 123989 h 2080111"/>
              <a:gd name="connsiteX2" fmla="*/ 1747777 w 2592729"/>
              <a:gd name="connsiteY2" fmla="*/ 170288 h 2080111"/>
              <a:gd name="connsiteX3" fmla="*/ 2592729 w 2592729"/>
              <a:gd name="connsiteY3" fmla="*/ 2080111 h 2080111"/>
              <a:gd name="connsiteX0" fmla="*/ 0 w 2592729"/>
              <a:gd name="connsiteY0" fmla="*/ 2105858 h 2198456"/>
              <a:gd name="connsiteX1" fmla="*/ 787078 w 2592729"/>
              <a:gd name="connsiteY1" fmla="*/ 242334 h 2198456"/>
              <a:gd name="connsiteX2" fmla="*/ 1747777 w 2592729"/>
              <a:gd name="connsiteY2" fmla="*/ 288633 h 2198456"/>
              <a:gd name="connsiteX3" fmla="*/ 2592729 w 2592729"/>
              <a:gd name="connsiteY3" fmla="*/ 2198456 h 2198456"/>
              <a:gd name="connsiteX0" fmla="*/ 0 w 2592729"/>
              <a:gd name="connsiteY0" fmla="*/ 2340214 h 2432812"/>
              <a:gd name="connsiteX1" fmla="*/ 787078 w 2592729"/>
              <a:gd name="connsiteY1" fmla="*/ 476690 h 2432812"/>
              <a:gd name="connsiteX2" fmla="*/ 1747777 w 2592729"/>
              <a:gd name="connsiteY2" fmla="*/ 522989 h 2432812"/>
              <a:gd name="connsiteX3" fmla="*/ 2592729 w 2592729"/>
              <a:gd name="connsiteY3" fmla="*/ 2432812 h 2432812"/>
              <a:gd name="connsiteX0" fmla="*/ 0 w 2592729"/>
              <a:gd name="connsiteY0" fmla="*/ 2440438 h 2533036"/>
              <a:gd name="connsiteX1" fmla="*/ 787078 w 2592729"/>
              <a:gd name="connsiteY1" fmla="*/ 576914 h 2533036"/>
              <a:gd name="connsiteX2" fmla="*/ 1747777 w 2592729"/>
              <a:gd name="connsiteY2" fmla="*/ 623213 h 2533036"/>
              <a:gd name="connsiteX3" fmla="*/ 2592729 w 2592729"/>
              <a:gd name="connsiteY3" fmla="*/ 2533036 h 2533036"/>
              <a:gd name="connsiteX0" fmla="*/ 0 w 2592729"/>
              <a:gd name="connsiteY0" fmla="*/ 2411658 h 2504256"/>
              <a:gd name="connsiteX1" fmla="*/ 787078 w 2592729"/>
              <a:gd name="connsiteY1" fmla="*/ 548134 h 2504256"/>
              <a:gd name="connsiteX2" fmla="*/ 2071869 w 2592729"/>
              <a:gd name="connsiteY2" fmla="*/ 663881 h 2504256"/>
              <a:gd name="connsiteX3" fmla="*/ 2592729 w 2592729"/>
              <a:gd name="connsiteY3" fmla="*/ 2504256 h 2504256"/>
              <a:gd name="connsiteX0" fmla="*/ 0 w 2592729"/>
              <a:gd name="connsiteY0" fmla="*/ 2240735 h 2333333"/>
              <a:gd name="connsiteX1" fmla="*/ 775503 w 2592729"/>
              <a:gd name="connsiteY1" fmla="*/ 701302 h 2333333"/>
              <a:gd name="connsiteX2" fmla="*/ 2071869 w 2592729"/>
              <a:gd name="connsiteY2" fmla="*/ 492958 h 2333333"/>
              <a:gd name="connsiteX3" fmla="*/ 2592729 w 2592729"/>
              <a:gd name="connsiteY3" fmla="*/ 2333333 h 2333333"/>
              <a:gd name="connsiteX0" fmla="*/ 0 w 2592729"/>
              <a:gd name="connsiteY0" fmla="*/ 2105481 h 2198079"/>
              <a:gd name="connsiteX1" fmla="*/ 775503 w 2592729"/>
              <a:gd name="connsiteY1" fmla="*/ 566048 h 2198079"/>
              <a:gd name="connsiteX2" fmla="*/ 2071869 w 2592729"/>
              <a:gd name="connsiteY2" fmla="*/ 357704 h 2198079"/>
              <a:gd name="connsiteX3" fmla="*/ 2592729 w 2592729"/>
              <a:gd name="connsiteY3" fmla="*/ 2198079 h 2198079"/>
              <a:gd name="connsiteX0" fmla="*/ 0 w 2592729"/>
              <a:gd name="connsiteY0" fmla="*/ 2010375 h 2102973"/>
              <a:gd name="connsiteX1" fmla="*/ 775503 w 2592729"/>
              <a:gd name="connsiteY1" fmla="*/ 470942 h 2102973"/>
              <a:gd name="connsiteX2" fmla="*/ 2326512 w 2592729"/>
              <a:gd name="connsiteY2" fmla="*/ 505666 h 2102973"/>
              <a:gd name="connsiteX3" fmla="*/ 2592729 w 2592729"/>
              <a:gd name="connsiteY3" fmla="*/ 2102973 h 2102973"/>
              <a:gd name="connsiteX0" fmla="*/ 0 w 2592729"/>
              <a:gd name="connsiteY0" fmla="*/ 2030020 h 2122618"/>
              <a:gd name="connsiteX1" fmla="*/ 775503 w 2592729"/>
              <a:gd name="connsiteY1" fmla="*/ 490587 h 2122618"/>
              <a:gd name="connsiteX2" fmla="*/ 2326512 w 2592729"/>
              <a:gd name="connsiteY2" fmla="*/ 525311 h 2122618"/>
              <a:gd name="connsiteX3" fmla="*/ 2592729 w 2592729"/>
              <a:gd name="connsiteY3" fmla="*/ 2122618 h 2122618"/>
              <a:gd name="connsiteX0" fmla="*/ 0 w 2731625"/>
              <a:gd name="connsiteY0" fmla="*/ 2030020 h 2030020"/>
              <a:gd name="connsiteX1" fmla="*/ 775503 w 2731625"/>
              <a:gd name="connsiteY1" fmla="*/ 490587 h 2030020"/>
              <a:gd name="connsiteX2" fmla="*/ 2326512 w 2731625"/>
              <a:gd name="connsiteY2" fmla="*/ 525311 h 2030020"/>
              <a:gd name="connsiteX3" fmla="*/ 2731625 w 2731625"/>
              <a:gd name="connsiteY3" fmla="*/ 2030020 h 2030020"/>
              <a:gd name="connsiteX0" fmla="*/ 0 w 2731625"/>
              <a:gd name="connsiteY0" fmla="*/ 2069383 h 2069383"/>
              <a:gd name="connsiteX1" fmla="*/ 775503 w 2731625"/>
              <a:gd name="connsiteY1" fmla="*/ 529950 h 2069383"/>
              <a:gd name="connsiteX2" fmla="*/ 1909824 w 2731625"/>
              <a:gd name="connsiteY2" fmla="*/ 460502 h 2069383"/>
              <a:gd name="connsiteX3" fmla="*/ 2731625 w 2731625"/>
              <a:gd name="connsiteY3" fmla="*/ 2069383 h 2069383"/>
              <a:gd name="connsiteX0" fmla="*/ 0 w 2176040"/>
              <a:gd name="connsiteY0" fmla="*/ 2069383 h 2138831"/>
              <a:gd name="connsiteX1" fmla="*/ 775503 w 2176040"/>
              <a:gd name="connsiteY1" fmla="*/ 529950 h 2138831"/>
              <a:gd name="connsiteX2" fmla="*/ 1909824 w 2176040"/>
              <a:gd name="connsiteY2" fmla="*/ 460502 h 2138831"/>
              <a:gd name="connsiteX3" fmla="*/ 2176040 w 2176040"/>
              <a:gd name="connsiteY3" fmla="*/ 2138831 h 2138831"/>
              <a:gd name="connsiteX0" fmla="*/ 0 w 2176040"/>
              <a:gd name="connsiteY0" fmla="*/ 2065689 h 2135137"/>
              <a:gd name="connsiteX1" fmla="*/ 775503 w 2176040"/>
              <a:gd name="connsiteY1" fmla="*/ 526256 h 2135137"/>
              <a:gd name="connsiteX2" fmla="*/ 1909824 w 2176040"/>
              <a:gd name="connsiteY2" fmla="*/ 456808 h 2135137"/>
              <a:gd name="connsiteX3" fmla="*/ 2176040 w 2176040"/>
              <a:gd name="connsiteY3" fmla="*/ 2135137 h 2135137"/>
              <a:gd name="connsiteX0" fmla="*/ 0 w 1886673"/>
              <a:gd name="connsiteY0" fmla="*/ 2100413 h 2135137"/>
              <a:gd name="connsiteX1" fmla="*/ 486136 w 1886673"/>
              <a:gd name="connsiteY1" fmla="*/ 526256 h 2135137"/>
              <a:gd name="connsiteX2" fmla="*/ 1620457 w 1886673"/>
              <a:gd name="connsiteY2" fmla="*/ 456808 h 2135137"/>
              <a:gd name="connsiteX3" fmla="*/ 1886673 w 1886673"/>
              <a:gd name="connsiteY3" fmla="*/ 2135137 h 2135137"/>
              <a:gd name="connsiteX0" fmla="*/ 0 w 1886673"/>
              <a:gd name="connsiteY0" fmla="*/ 2053394 h 2088118"/>
              <a:gd name="connsiteX1" fmla="*/ 486136 w 1886673"/>
              <a:gd name="connsiteY1" fmla="*/ 479237 h 2088118"/>
              <a:gd name="connsiteX2" fmla="*/ 1655181 w 1886673"/>
              <a:gd name="connsiteY2" fmla="*/ 537111 h 2088118"/>
              <a:gd name="connsiteX3" fmla="*/ 1886673 w 1886673"/>
              <a:gd name="connsiteY3" fmla="*/ 2088118 h 2088118"/>
              <a:gd name="connsiteX0" fmla="*/ 0 w 1886673"/>
              <a:gd name="connsiteY0" fmla="*/ 1987136 h 2021860"/>
              <a:gd name="connsiteX1" fmla="*/ 486136 w 1886673"/>
              <a:gd name="connsiteY1" fmla="*/ 517151 h 2021860"/>
              <a:gd name="connsiteX2" fmla="*/ 1655181 w 1886673"/>
              <a:gd name="connsiteY2" fmla="*/ 470853 h 2021860"/>
              <a:gd name="connsiteX3" fmla="*/ 1886673 w 1886673"/>
              <a:gd name="connsiteY3" fmla="*/ 2021860 h 2021860"/>
              <a:gd name="connsiteX0" fmla="*/ 0 w 1886673"/>
              <a:gd name="connsiteY0" fmla="*/ 1992020 h 2026744"/>
              <a:gd name="connsiteX1" fmla="*/ 486136 w 1886673"/>
              <a:gd name="connsiteY1" fmla="*/ 522035 h 2026744"/>
              <a:gd name="connsiteX2" fmla="*/ 1655181 w 1886673"/>
              <a:gd name="connsiteY2" fmla="*/ 475737 h 2026744"/>
              <a:gd name="connsiteX3" fmla="*/ 1886673 w 1886673"/>
              <a:gd name="connsiteY3" fmla="*/ 2026744 h 2026744"/>
              <a:gd name="connsiteX0" fmla="*/ 0 w 1886673"/>
              <a:gd name="connsiteY0" fmla="*/ 2183911 h 2218635"/>
              <a:gd name="connsiteX1" fmla="*/ 486136 w 1886673"/>
              <a:gd name="connsiteY1" fmla="*/ 713926 h 2218635"/>
              <a:gd name="connsiteX2" fmla="*/ 1655181 w 1886673"/>
              <a:gd name="connsiteY2" fmla="*/ 667628 h 2218635"/>
              <a:gd name="connsiteX3" fmla="*/ 1886673 w 1886673"/>
              <a:gd name="connsiteY3" fmla="*/ 2218635 h 2218635"/>
            </a:gdLst>
            <a:ahLst/>
            <a:cxnLst>
              <a:cxn ang="0">
                <a:pos x="connsiteX0" y="connsiteY0"/>
              </a:cxn>
              <a:cxn ang="0">
                <a:pos x="connsiteX1" y="connsiteY1"/>
              </a:cxn>
              <a:cxn ang="0">
                <a:pos x="connsiteX2" y="connsiteY2"/>
              </a:cxn>
              <a:cxn ang="0">
                <a:pos x="connsiteX3" y="connsiteY3"/>
              </a:cxn>
            </a:cxnLst>
            <a:rect l="l" t="t" r="r" b="b"/>
            <a:pathLst>
              <a:path w="1886673" h="2218635">
                <a:moveTo>
                  <a:pt x="0" y="2183911"/>
                </a:moveTo>
                <a:lnTo>
                  <a:pt x="486136" y="713926"/>
                </a:lnTo>
                <a:cubicBezTo>
                  <a:pt x="817943" y="-196615"/>
                  <a:pt x="1485419" y="-262206"/>
                  <a:pt x="1655181" y="667628"/>
                </a:cubicBezTo>
                <a:lnTo>
                  <a:pt x="1886673" y="2218635"/>
                </a:lnTo>
              </a:path>
            </a:pathLst>
          </a:cu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円/楕円 37">
            <a:extLst>
              <a:ext uri="{FF2B5EF4-FFF2-40B4-BE49-F238E27FC236}">
                <a16:creationId xmlns:a16="http://schemas.microsoft.com/office/drawing/2014/main" id="{BA2E8DDF-229C-4E4E-AC3E-6021CD3BB269}"/>
              </a:ext>
            </a:extLst>
          </p:cNvPr>
          <p:cNvSpPr/>
          <p:nvPr/>
        </p:nvSpPr>
        <p:spPr>
          <a:xfrm>
            <a:off x="4035601" y="4274711"/>
            <a:ext cx="597399" cy="5602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膝</a:t>
            </a:r>
          </a:p>
        </p:txBody>
      </p:sp>
      <p:sp>
        <p:nvSpPr>
          <p:cNvPr id="36" name="正方形/長方形 35">
            <a:extLst>
              <a:ext uri="{FF2B5EF4-FFF2-40B4-BE49-F238E27FC236}">
                <a16:creationId xmlns:a16="http://schemas.microsoft.com/office/drawing/2014/main" id="{8E7C3A53-F2F9-E845-B1B7-D724084E7159}"/>
              </a:ext>
            </a:extLst>
          </p:cNvPr>
          <p:cNvSpPr/>
          <p:nvPr/>
        </p:nvSpPr>
        <p:spPr>
          <a:xfrm>
            <a:off x="1240068" y="3483016"/>
            <a:ext cx="6476956" cy="467958"/>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73F1D31B-2A46-804A-AAF7-B25F4C95745C}"/>
              </a:ext>
            </a:extLst>
          </p:cNvPr>
          <p:cNvSpPr/>
          <p:nvPr/>
        </p:nvSpPr>
        <p:spPr>
          <a:xfrm>
            <a:off x="2030500" y="3731614"/>
            <a:ext cx="4896092" cy="22254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FD4BB024-9B9F-1040-943D-6FD3BFC259A4}"/>
              </a:ext>
            </a:extLst>
          </p:cNvPr>
          <p:cNvCxnSpPr>
            <a:cxnSpLocks/>
          </p:cNvCxnSpPr>
          <p:nvPr/>
        </p:nvCxnSpPr>
        <p:spPr>
          <a:xfrm>
            <a:off x="2662177"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9AE74B4E-BCA8-E640-B783-AFE43E19444B}"/>
              </a:ext>
            </a:extLst>
          </p:cNvPr>
          <p:cNvCxnSpPr>
            <a:cxnSpLocks/>
          </p:cNvCxnSpPr>
          <p:nvPr/>
        </p:nvCxnSpPr>
        <p:spPr>
          <a:xfrm>
            <a:off x="2199190"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3CCDD8A3-8DF0-D340-8445-2FC5C5CE9969}"/>
              </a:ext>
            </a:extLst>
          </p:cNvPr>
          <p:cNvCxnSpPr>
            <a:cxnSpLocks/>
          </p:cNvCxnSpPr>
          <p:nvPr/>
        </p:nvCxnSpPr>
        <p:spPr>
          <a:xfrm>
            <a:off x="3171463" y="3881998"/>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D8B21B2C-1410-C54F-941A-0FBA20F94AF4}"/>
              </a:ext>
            </a:extLst>
          </p:cNvPr>
          <p:cNvCxnSpPr>
            <a:cxnSpLocks/>
          </p:cNvCxnSpPr>
          <p:nvPr/>
        </p:nvCxnSpPr>
        <p:spPr>
          <a:xfrm>
            <a:off x="3692324" y="3870423"/>
            <a:ext cx="0" cy="70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7535D451-FAC2-3A4D-BF18-D85155D29CB6}"/>
              </a:ext>
            </a:extLst>
          </p:cNvPr>
          <p:cNvCxnSpPr>
            <a:cxnSpLocks/>
          </p:cNvCxnSpPr>
          <p:nvPr/>
        </p:nvCxnSpPr>
        <p:spPr>
          <a:xfrm>
            <a:off x="4190035" y="3870423"/>
            <a:ext cx="0" cy="2637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線矢印コネクタ 30">
            <a:extLst>
              <a:ext uri="{FF2B5EF4-FFF2-40B4-BE49-F238E27FC236}">
                <a16:creationId xmlns:a16="http://schemas.microsoft.com/office/drawing/2014/main" id="{AABD5F9F-F097-CE40-9A5A-555DF4FDF100}"/>
              </a:ext>
            </a:extLst>
          </p:cNvPr>
          <p:cNvCxnSpPr>
            <a:cxnSpLocks/>
          </p:cNvCxnSpPr>
          <p:nvPr/>
        </p:nvCxnSpPr>
        <p:spPr>
          <a:xfrm>
            <a:off x="4664597" y="3870423"/>
            <a:ext cx="0" cy="4042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ECBC135-77A5-F344-817B-4550F7FC68A6}"/>
              </a:ext>
            </a:extLst>
          </p:cNvPr>
          <p:cNvCxnSpPr>
            <a:cxnSpLocks/>
          </p:cNvCxnSpPr>
          <p:nvPr/>
        </p:nvCxnSpPr>
        <p:spPr>
          <a:xfrm>
            <a:off x="5174826" y="3870423"/>
            <a:ext cx="0" cy="11093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24B7EDBB-9246-4E4C-AA78-C11453738369}"/>
              </a:ext>
            </a:extLst>
          </p:cNvPr>
          <p:cNvCxnSpPr>
            <a:cxnSpLocks/>
          </p:cNvCxnSpPr>
          <p:nvPr/>
        </p:nvCxnSpPr>
        <p:spPr>
          <a:xfrm>
            <a:off x="5683169"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365D5817-006D-814F-8DCC-92BB7F1148C3}"/>
              </a:ext>
            </a:extLst>
          </p:cNvPr>
          <p:cNvCxnSpPr>
            <a:cxnSpLocks/>
          </p:cNvCxnSpPr>
          <p:nvPr/>
        </p:nvCxnSpPr>
        <p:spPr>
          <a:xfrm>
            <a:off x="6192455"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3EE49421-8E21-BC42-B3DB-D02995011A22}"/>
              </a:ext>
            </a:extLst>
          </p:cNvPr>
          <p:cNvCxnSpPr>
            <a:cxnSpLocks/>
          </p:cNvCxnSpPr>
          <p:nvPr/>
        </p:nvCxnSpPr>
        <p:spPr>
          <a:xfrm>
            <a:off x="6690166"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正方形/長方形 44">
            <a:extLst>
              <a:ext uri="{FF2B5EF4-FFF2-40B4-BE49-F238E27FC236}">
                <a16:creationId xmlns:a16="http://schemas.microsoft.com/office/drawing/2014/main" id="{A05A2D4D-A8BE-A74A-BDA9-29B9CACDB348}"/>
              </a:ext>
            </a:extLst>
          </p:cNvPr>
          <p:cNvSpPr/>
          <p:nvPr/>
        </p:nvSpPr>
        <p:spPr>
          <a:xfrm>
            <a:off x="2103304" y="3737985"/>
            <a:ext cx="231494" cy="2129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0</a:t>
            </a:r>
            <a:endParaRPr kumimoji="1" lang="ja-JP" altLang="en-US"/>
          </a:p>
        </p:txBody>
      </p:sp>
      <p:sp>
        <p:nvSpPr>
          <p:cNvPr id="46" name="正方形/長方形 45">
            <a:extLst>
              <a:ext uri="{FF2B5EF4-FFF2-40B4-BE49-F238E27FC236}">
                <a16:creationId xmlns:a16="http://schemas.microsoft.com/office/drawing/2014/main" id="{D51B5C01-BC86-5947-9485-C0FCAEF700BD}"/>
              </a:ext>
            </a:extLst>
          </p:cNvPr>
          <p:cNvSpPr/>
          <p:nvPr/>
        </p:nvSpPr>
        <p:spPr>
          <a:xfrm>
            <a:off x="2577866" y="3737984"/>
            <a:ext cx="231494" cy="212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a:p>
        </p:txBody>
      </p:sp>
      <p:sp>
        <p:nvSpPr>
          <p:cNvPr id="47" name="正方形/長方形 46">
            <a:extLst>
              <a:ext uri="{FF2B5EF4-FFF2-40B4-BE49-F238E27FC236}">
                <a16:creationId xmlns:a16="http://schemas.microsoft.com/office/drawing/2014/main" id="{0D349B55-5202-6C47-A4A0-89AD6FC668A1}"/>
              </a:ext>
            </a:extLst>
          </p:cNvPr>
          <p:cNvSpPr/>
          <p:nvPr/>
        </p:nvSpPr>
        <p:spPr>
          <a:xfrm>
            <a:off x="3064002"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a:p>
        </p:txBody>
      </p:sp>
      <p:sp>
        <p:nvSpPr>
          <p:cNvPr id="48" name="正方形/長方形 47">
            <a:extLst>
              <a:ext uri="{FF2B5EF4-FFF2-40B4-BE49-F238E27FC236}">
                <a16:creationId xmlns:a16="http://schemas.microsoft.com/office/drawing/2014/main" id="{652E8EF6-0BFB-5C4B-969E-0638A591D01A}"/>
              </a:ext>
            </a:extLst>
          </p:cNvPr>
          <p:cNvSpPr/>
          <p:nvPr/>
        </p:nvSpPr>
        <p:spPr>
          <a:xfrm>
            <a:off x="3596437"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a:p>
        </p:txBody>
      </p:sp>
      <p:sp>
        <p:nvSpPr>
          <p:cNvPr id="49" name="正方形/長方形 48">
            <a:extLst>
              <a:ext uri="{FF2B5EF4-FFF2-40B4-BE49-F238E27FC236}">
                <a16:creationId xmlns:a16="http://schemas.microsoft.com/office/drawing/2014/main" id="{4303B99C-C725-314C-A0A2-6331639EB5CB}"/>
              </a:ext>
            </a:extLst>
          </p:cNvPr>
          <p:cNvSpPr/>
          <p:nvPr/>
        </p:nvSpPr>
        <p:spPr>
          <a:xfrm>
            <a:off x="4099193" y="3731614"/>
            <a:ext cx="231494" cy="2193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a:p>
        </p:txBody>
      </p:sp>
      <p:sp>
        <p:nvSpPr>
          <p:cNvPr id="50" name="正方形/長方形 49">
            <a:extLst>
              <a:ext uri="{FF2B5EF4-FFF2-40B4-BE49-F238E27FC236}">
                <a16:creationId xmlns:a16="http://schemas.microsoft.com/office/drawing/2014/main" id="{02A6D682-7DD2-CC44-BE54-9DF28EBE5E1B}"/>
              </a:ext>
            </a:extLst>
          </p:cNvPr>
          <p:cNvSpPr/>
          <p:nvPr/>
        </p:nvSpPr>
        <p:spPr>
          <a:xfrm>
            <a:off x="4568710"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rgbClr val="FF0000"/>
                </a:solidFill>
              </a:rPr>
              <a:t>5</a:t>
            </a:r>
            <a:endParaRPr kumimoji="1" lang="ja-JP" altLang="en-US">
              <a:solidFill>
                <a:srgbClr val="FF0000"/>
              </a:solidFill>
            </a:endParaRPr>
          </a:p>
        </p:txBody>
      </p:sp>
      <p:sp>
        <p:nvSpPr>
          <p:cNvPr id="51" name="正方形/長方形 50">
            <a:extLst>
              <a:ext uri="{FF2B5EF4-FFF2-40B4-BE49-F238E27FC236}">
                <a16:creationId xmlns:a16="http://schemas.microsoft.com/office/drawing/2014/main" id="{597F5ADA-91E5-E840-A360-54CF794D3E37}"/>
              </a:ext>
            </a:extLst>
          </p:cNvPr>
          <p:cNvSpPr/>
          <p:nvPr/>
        </p:nvSpPr>
        <p:spPr>
          <a:xfrm>
            <a:off x="5077997"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6</a:t>
            </a:r>
            <a:endParaRPr kumimoji="1" lang="ja-JP" altLang="en-US"/>
          </a:p>
        </p:txBody>
      </p:sp>
      <p:sp>
        <p:nvSpPr>
          <p:cNvPr id="52" name="正方形/長方形 51">
            <a:extLst>
              <a:ext uri="{FF2B5EF4-FFF2-40B4-BE49-F238E27FC236}">
                <a16:creationId xmlns:a16="http://schemas.microsoft.com/office/drawing/2014/main" id="{EE052535-A928-334D-9A7A-A9341521BC97}"/>
              </a:ext>
            </a:extLst>
          </p:cNvPr>
          <p:cNvSpPr/>
          <p:nvPr/>
        </p:nvSpPr>
        <p:spPr>
          <a:xfrm>
            <a:off x="5565074"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7</a:t>
            </a:r>
            <a:endParaRPr kumimoji="1" lang="ja-JP" altLang="en-US"/>
          </a:p>
        </p:txBody>
      </p:sp>
      <p:sp>
        <p:nvSpPr>
          <p:cNvPr id="53" name="正方形/長方形 52">
            <a:extLst>
              <a:ext uri="{FF2B5EF4-FFF2-40B4-BE49-F238E27FC236}">
                <a16:creationId xmlns:a16="http://schemas.microsoft.com/office/drawing/2014/main" id="{F0395950-2935-DB46-A5D9-B08E8198B96B}"/>
              </a:ext>
            </a:extLst>
          </p:cNvPr>
          <p:cNvSpPr/>
          <p:nvPr/>
        </p:nvSpPr>
        <p:spPr>
          <a:xfrm>
            <a:off x="6097509" y="3731614"/>
            <a:ext cx="231494" cy="2193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8</a:t>
            </a:r>
            <a:endParaRPr kumimoji="1" lang="ja-JP" altLang="en-US"/>
          </a:p>
        </p:txBody>
      </p:sp>
      <p:sp>
        <p:nvSpPr>
          <p:cNvPr id="54" name="正方形/長方形 53">
            <a:extLst>
              <a:ext uri="{FF2B5EF4-FFF2-40B4-BE49-F238E27FC236}">
                <a16:creationId xmlns:a16="http://schemas.microsoft.com/office/drawing/2014/main" id="{5D3A8A14-3D2D-0D48-A9EA-14BC52C84F72}"/>
              </a:ext>
            </a:extLst>
          </p:cNvPr>
          <p:cNvSpPr/>
          <p:nvPr/>
        </p:nvSpPr>
        <p:spPr>
          <a:xfrm>
            <a:off x="6560497" y="3731613"/>
            <a:ext cx="231494" cy="2193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9</a:t>
            </a:r>
            <a:endParaRPr kumimoji="1" lang="ja-JP" altLang="en-US"/>
          </a:p>
        </p:txBody>
      </p:sp>
      <p:sp>
        <p:nvSpPr>
          <p:cNvPr id="65" name="テキスト ボックス 64">
            <a:extLst>
              <a:ext uri="{FF2B5EF4-FFF2-40B4-BE49-F238E27FC236}">
                <a16:creationId xmlns:a16="http://schemas.microsoft.com/office/drawing/2014/main" id="{986B72DF-F79E-8541-81CD-3CB1D8661560}"/>
              </a:ext>
            </a:extLst>
          </p:cNvPr>
          <p:cNvSpPr txBox="1"/>
          <p:nvPr/>
        </p:nvSpPr>
        <p:spPr>
          <a:xfrm>
            <a:off x="7424266" y="5498464"/>
            <a:ext cx="562275" cy="369332"/>
          </a:xfrm>
          <a:prstGeom prst="rect">
            <a:avLst/>
          </a:prstGeom>
          <a:noFill/>
        </p:spPr>
        <p:txBody>
          <a:bodyPr wrap="square" rtlCol="0">
            <a:spAutoFit/>
          </a:bodyPr>
          <a:lstStyle/>
          <a:p>
            <a:r>
              <a:rPr kumimoji="1" lang="ja-JP" altLang="en-US"/>
              <a:t>床</a:t>
            </a:r>
          </a:p>
        </p:txBody>
      </p:sp>
      <p:sp>
        <p:nvSpPr>
          <p:cNvPr id="66" name="テキスト ボックス 65">
            <a:extLst>
              <a:ext uri="{FF2B5EF4-FFF2-40B4-BE49-F238E27FC236}">
                <a16:creationId xmlns:a16="http://schemas.microsoft.com/office/drawing/2014/main" id="{88B23391-50CD-1B40-868E-AE3C803B0E58}"/>
              </a:ext>
            </a:extLst>
          </p:cNvPr>
          <p:cNvSpPr txBox="1"/>
          <p:nvPr/>
        </p:nvSpPr>
        <p:spPr>
          <a:xfrm>
            <a:off x="7083519" y="3566584"/>
            <a:ext cx="562275" cy="369332"/>
          </a:xfrm>
          <a:prstGeom prst="rect">
            <a:avLst/>
          </a:prstGeom>
          <a:noFill/>
        </p:spPr>
        <p:txBody>
          <a:bodyPr wrap="square" rtlCol="0">
            <a:spAutoFit/>
          </a:bodyPr>
          <a:lstStyle/>
          <a:p>
            <a:r>
              <a:rPr kumimoji="1" lang="ja-JP" altLang="en-US"/>
              <a:t>机</a:t>
            </a:r>
          </a:p>
        </p:txBody>
      </p:sp>
      <p:cxnSp>
        <p:nvCxnSpPr>
          <p:cNvPr id="68" name="直線矢印コネクタ 67">
            <a:extLst>
              <a:ext uri="{FF2B5EF4-FFF2-40B4-BE49-F238E27FC236}">
                <a16:creationId xmlns:a16="http://schemas.microsoft.com/office/drawing/2014/main" id="{456FC684-EDE4-D648-BE83-3EA1444B4FCD}"/>
              </a:ext>
            </a:extLst>
          </p:cNvPr>
          <p:cNvCxnSpPr>
            <a:cxnSpLocks/>
          </p:cNvCxnSpPr>
          <p:nvPr/>
        </p:nvCxnSpPr>
        <p:spPr>
          <a:xfrm>
            <a:off x="1015940" y="3720039"/>
            <a:ext cx="1087364" cy="12444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736354DC-905B-6B42-8F07-6B0840014C42}"/>
              </a:ext>
            </a:extLst>
          </p:cNvPr>
          <p:cNvSpPr txBox="1"/>
          <p:nvPr/>
        </p:nvSpPr>
        <p:spPr>
          <a:xfrm>
            <a:off x="124941" y="3484748"/>
            <a:ext cx="968261" cy="707886"/>
          </a:xfrm>
          <a:prstGeom prst="rect">
            <a:avLst/>
          </a:prstGeom>
          <a:noFill/>
        </p:spPr>
        <p:txBody>
          <a:bodyPr wrap="square" rtlCol="0">
            <a:spAutoFit/>
          </a:bodyPr>
          <a:lstStyle/>
          <a:p>
            <a:pPr algn="ctr"/>
            <a:r>
              <a:rPr kumimoji="1" lang="ja-JP" altLang="en-US" sz="2000"/>
              <a:t>距離</a:t>
            </a:r>
            <a:br>
              <a:rPr kumimoji="1" lang="en-US" altLang="ja-JP" sz="2000" dirty="0"/>
            </a:br>
            <a:r>
              <a:rPr kumimoji="1" lang="ja-JP" altLang="en-US" sz="2000"/>
              <a:t>センサ</a:t>
            </a:r>
          </a:p>
        </p:txBody>
      </p:sp>
      <p:sp>
        <p:nvSpPr>
          <p:cNvPr id="79" name="テキスト ボックス 78">
            <a:extLst>
              <a:ext uri="{FF2B5EF4-FFF2-40B4-BE49-F238E27FC236}">
                <a16:creationId xmlns:a16="http://schemas.microsoft.com/office/drawing/2014/main" id="{439BE941-8CAF-E740-9414-3D1A86C66240}"/>
              </a:ext>
            </a:extLst>
          </p:cNvPr>
          <p:cNvSpPr txBox="1"/>
          <p:nvPr/>
        </p:nvSpPr>
        <p:spPr>
          <a:xfrm>
            <a:off x="2065537" y="3157018"/>
            <a:ext cx="305196" cy="369332"/>
          </a:xfrm>
          <a:prstGeom prst="rect">
            <a:avLst/>
          </a:prstGeom>
          <a:noFill/>
        </p:spPr>
        <p:txBody>
          <a:bodyPr wrap="square" rtlCol="0">
            <a:spAutoFit/>
          </a:bodyPr>
          <a:lstStyle/>
          <a:p>
            <a:r>
              <a:rPr kumimoji="1" lang="en-US" altLang="ja-JP" dirty="0"/>
              <a:t>0</a:t>
            </a:r>
            <a:endParaRPr kumimoji="1" lang="ja-JP" altLang="en-US"/>
          </a:p>
        </p:txBody>
      </p:sp>
      <p:sp>
        <p:nvSpPr>
          <p:cNvPr id="80" name="テキスト ボックス 79">
            <a:extLst>
              <a:ext uri="{FF2B5EF4-FFF2-40B4-BE49-F238E27FC236}">
                <a16:creationId xmlns:a16="http://schemas.microsoft.com/office/drawing/2014/main" id="{2C0CC463-1DE9-8747-A455-39E35C1E2F6D}"/>
              </a:ext>
            </a:extLst>
          </p:cNvPr>
          <p:cNvSpPr txBox="1"/>
          <p:nvPr/>
        </p:nvSpPr>
        <p:spPr>
          <a:xfrm>
            <a:off x="2545472" y="318167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1" name="テキスト ボックス 80">
            <a:extLst>
              <a:ext uri="{FF2B5EF4-FFF2-40B4-BE49-F238E27FC236}">
                <a16:creationId xmlns:a16="http://schemas.microsoft.com/office/drawing/2014/main" id="{E8FE0593-F2FC-E347-9630-529E910FEBD6}"/>
              </a:ext>
            </a:extLst>
          </p:cNvPr>
          <p:cNvSpPr txBox="1"/>
          <p:nvPr/>
        </p:nvSpPr>
        <p:spPr>
          <a:xfrm>
            <a:off x="3024509" y="318080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2" name="テキスト ボックス 81">
            <a:extLst>
              <a:ext uri="{FF2B5EF4-FFF2-40B4-BE49-F238E27FC236}">
                <a16:creationId xmlns:a16="http://schemas.microsoft.com/office/drawing/2014/main" id="{BFE0204C-CE46-C54F-8BA0-79274D284A57}"/>
              </a:ext>
            </a:extLst>
          </p:cNvPr>
          <p:cNvSpPr txBox="1"/>
          <p:nvPr/>
        </p:nvSpPr>
        <p:spPr>
          <a:xfrm>
            <a:off x="3523625" y="3181671"/>
            <a:ext cx="304298" cy="369332"/>
          </a:xfrm>
          <a:prstGeom prst="rect">
            <a:avLst/>
          </a:prstGeom>
          <a:noFill/>
        </p:spPr>
        <p:txBody>
          <a:bodyPr wrap="square" rtlCol="0">
            <a:spAutoFit/>
          </a:bodyPr>
          <a:lstStyle/>
          <a:p>
            <a:r>
              <a:rPr kumimoji="1" lang="en-US" altLang="ja-JP" dirty="0"/>
              <a:t>6</a:t>
            </a:r>
            <a:endParaRPr kumimoji="1" lang="ja-JP" altLang="en-US"/>
          </a:p>
        </p:txBody>
      </p:sp>
      <p:sp>
        <p:nvSpPr>
          <p:cNvPr id="83" name="テキスト ボックス 82">
            <a:extLst>
              <a:ext uri="{FF2B5EF4-FFF2-40B4-BE49-F238E27FC236}">
                <a16:creationId xmlns:a16="http://schemas.microsoft.com/office/drawing/2014/main" id="{74D71080-C775-664F-BA56-6E9CE1C304F6}"/>
              </a:ext>
            </a:extLst>
          </p:cNvPr>
          <p:cNvSpPr txBox="1"/>
          <p:nvPr/>
        </p:nvSpPr>
        <p:spPr>
          <a:xfrm>
            <a:off x="4009455" y="3181671"/>
            <a:ext cx="461192" cy="369332"/>
          </a:xfrm>
          <a:prstGeom prst="rect">
            <a:avLst/>
          </a:prstGeom>
          <a:noFill/>
        </p:spPr>
        <p:txBody>
          <a:bodyPr wrap="square" rtlCol="0">
            <a:spAutoFit/>
          </a:bodyPr>
          <a:lstStyle/>
          <a:p>
            <a:r>
              <a:rPr kumimoji="1" lang="en-US" altLang="ja-JP" dirty="0"/>
              <a:t>10</a:t>
            </a:r>
            <a:endParaRPr kumimoji="1" lang="ja-JP" altLang="en-US"/>
          </a:p>
        </p:txBody>
      </p:sp>
      <p:sp>
        <p:nvSpPr>
          <p:cNvPr id="84" name="テキスト ボックス 83">
            <a:extLst>
              <a:ext uri="{FF2B5EF4-FFF2-40B4-BE49-F238E27FC236}">
                <a16:creationId xmlns:a16="http://schemas.microsoft.com/office/drawing/2014/main" id="{1EAB9A27-6752-C94D-8569-6449A2BF4025}"/>
              </a:ext>
            </a:extLst>
          </p:cNvPr>
          <p:cNvSpPr txBox="1"/>
          <p:nvPr/>
        </p:nvSpPr>
        <p:spPr>
          <a:xfrm>
            <a:off x="4541881" y="3181671"/>
            <a:ext cx="304298" cy="369332"/>
          </a:xfrm>
          <a:prstGeom prst="rect">
            <a:avLst/>
          </a:prstGeom>
          <a:noFill/>
        </p:spPr>
        <p:txBody>
          <a:bodyPr wrap="square" rtlCol="0">
            <a:spAutoFit/>
          </a:bodyPr>
          <a:lstStyle/>
          <a:p>
            <a:r>
              <a:rPr kumimoji="1" lang="en-US" altLang="ja-JP" dirty="0">
                <a:solidFill>
                  <a:srgbClr val="FF0000"/>
                </a:solidFill>
              </a:rPr>
              <a:t>9</a:t>
            </a:r>
            <a:endParaRPr kumimoji="1" lang="ja-JP" altLang="en-US">
              <a:solidFill>
                <a:srgbClr val="FF0000"/>
              </a:solidFill>
            </a:endParaRPr>
          </a:p>
        </p:txBody>
      </p:sp>
      <p:sp>
        <p:nvSpPr>
          <p:cNvPr id="85" name="テキスト ボックス 84">
            <a:extLst>
              <a:ext uri="{FF2B5EF4-FFF2-40B4-BE49-F238E27FC236}">
                <a16:creationId xmlns:a16="http://schemas.microsoft.com/office/drawing/2014/main" id="{045B484E-42EF-2D4E-935D-A3B537BAAA1F}"/>
              </a:ext>
            </a:extLst>
          </p:cNvPr>
          <p:cNvSpPr txBox="1"/>
          <p:nvPr/>
        </p:nvSpPr>
        <p:spPr>
          <a:xfrm>
            <a:off x="5024304" y="3181671"/>
            <a:ext cx="304298" cy="369332"/>
          </a:xfrm>
          <a:prstGeom prst="rect">
            <a:avLst/>
          </a:prstGeom>
          <a:noFill/>
        </p:spPr>
        <p:txBody>
          <a:bodyPr wrap="square" rtlCol="0">
            <a:spAutoFit/>
          </a:bodyPr>
          <a:lstStyle/>
          <a:p>
            <a:r>
              <a:rPr kumimoji="1" lang="en-US" altLang="ja-JP" dirty="0"/>
              <a:t>3</a:t>
            </a:r>
            <a:endParaRPr kumimoji="1" lang="ja-JP" altLang="en-US"/>
          </a:p>
        </p:txBody>
      </p:sp>
      <p:sp>
        <p:nvSpPr>
          <p:cNvPr id="86" name="テキスト ボックス 85">
            <a:extLst>
              <a:ext uri="{FF2B5EF4-FFF2-40B4-BE49-F238E27FC236}">
                <a16:creationId xmlns:a16="http://schemas.microsoft.com/office/drawing/2014/main" id="{D2853B18-41DF-204B-89F5-0A6447C092D2}"/>
              </a:ext>
            </a:extLst>
          </p:cNvPr>
          <p:cNvSpPr txBox="1"/>
          <p:nvPr/>
        </p:nvSpPr>
        <p:spPr>
          <a:xfrm>
            <a:off x="5528672" y="3181702"/>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7" name="テキスト ボックス 86">
            <a:extLst>
              <a:ext uri="{FF2B5EF4-FFF2-40B4-BE49-F238E27FC236}">
                <a16:creationId xmlns:a16="http://schemas.microsoft.com/office/drawing/2014/main" id="{F3BBE7DB-7C17-C44A-8A8A-849513E792BE}"/>
              </a:ext>
            </a:extLst>
          </p:cNvPr>
          <p:cNvSpPr txBox="1"/>
          <p:nvPr/>
        </p:nvSpPr>
        <p:spPr>
          <a:xfrm>
            <a:off x="6061107" y="3192974"/>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8" name="テキスト ボックス 87">
            <a:extLst>
              <a:ext uri="{FF2B5EF4-FFF2-40B4-BE49-F238E27FC236}">
                <a16:creationId xmlns:a16="http://schemas.microsoft.com/office/drawing/2014/main" id="{1A3B1E4D-8615-384D-A4C2-3E8D02A976A7}"/>
              </a:ext>
            </a:extLst>
          </p:cNvPr>
          <p:cNvSpPr txBox="1"/>
          <p:nvPr/>
        </p:nvSpPr>
        <p:spPr>
          <a:xfrm>
            <a:off x="6538017" y="3181702"/>
            <a:ext cx="304298" cy="369332"/>
          </a:xfrm>
          <a:prstGeom prst="rect">
            <a:avLst/>
          </a:prstGeom>
          <a:noFill/>
        </p:spPr>
        <p:txBody>
          <a:bodyPr wrap="square" rtlCol="0">
            <a:spAutoFit/>
          </a:bodyPr>
          <a:lstStyle/>
          <a:p>
            <a:r>
              <a:rPr kumimoji="1" lang="en-US" altLang="ja-JP" dirty="0"/>
              <a:t>0</a:t>
            </a:r>
            <a:endParaRPr kumimoji="1" lang="ja-JP" altLang="en-US"/>
          </a:p>
        </p:txBody>
      </p:sp>
      <mc:AlternateContent xmlns:mc="http://schemas.openxmlformats.org/markup-compatibility/2006" xmlns:a14="http://schemas.microsoft.com/office/drawing/2010/main">
        <mc:Choice Requires="a14">
          <p:sp>
            <p:nvSpPr>
              <p:cNvPr id="90" name="テキスト ボックス 89">
                <a:extLst>
                  <a:ext uri="{FF2B5EF4-FFF2-40B4-BE49-F238E27FC236}">
                    <a16:creationId xmlns:a16="http://schemas.microsoft.com/office/drawing/2014/main" id="{915CC976-2CF6-514A-9207-477D0C9DC7A8}"/>
                  </a:ext>
                </a:extLst>
              </p:cNvPr>
              <p:cNvSpPr txBox="1"/>
              <p:nvPr/>
            </p:nvSpPr>
            <p:spPr>
              <a:xfrm>
                <a:off x="1416783" y="3117972"/>
                <a:ext cx="536551"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𝐷</m:t>
                          </m:r>
                        </m:e>
                        <m:sub>
                          <m:r>
                            <a:rPr lang="en-US" altLang="ja-JP" i="1">
                              <a:latin typeface="Cambria Math" panose="02040503050406030204" pitchFamily="18" charset="0"/>
                            </a:rPr>
                            <m:t>𝑖</m:t>
                          </m:r>
                        </m:sub>
                      </m:sSub>
                    </m:oMath>
                  </m:oMathPara>
                </a14:m>
                <a:endParaRPr kumimoji="1" lang="ja-JP" altLang="en-US"/>
              </a:p>
            </p:txBody>
          </p:sp>
        </mc:Choice>
        <mc:Fallback xmlns="">
          <p:sp>
            <p:nvSpPr>
              <p:cNvPr id="90" name="テキスト ボックス 89">
                <a:extLst>
                  <a:ext uri="{FF2B5EF4-FFF2-40B4-BE49-F238E27FC236}">
                    <a16:creationId xmlns:a16="http://schemas.microsoft.com/office/drawing/2014/main" id="{915CC976-2CF6-514A-9207-477D0C9DC7A8}"/>
                  </a:ext>
                </a:extLst>
              </p:cNvPr>
              <p:cNvSpPr txBox="1">
                <a:spLocks noRot="1" noChangeAspect="1" noMove="1" noResize="1" noEditPoints="1" noAdjustHandles="1" noChangeArrowheads="1" noChangeShapeType="1" noTextEdit="1"/>
              </p:cNvSpPr>
              <p:nvPr/>
            </p:nvSpPr>
            <p:spPr>
              <a:xfrm>
                <a:off x="1416783" y="3117972"/>
                <a:ext cx="536551" cy="369332"/>
              </a:xfrm>
              <a:prstGeom prst="rect">
                <a:avLst/>
              </a:prstGeom>
              <a:blipFill>
                <a:blip r:embed="rId3"/>
                <a:stretch>
                  <a:fillRect/>
                </a:stretch>
              </a:blipFill>
            </p:spPr>
            <p:txBody>
              <a:bodyPr/>
              <a:lstStyle/>
              <a:p>
                <a:r>
                  <a:rPr lang="ja-JP" altLang="en-US">
                    <a:noFill/>
                  </a:rPr>
                  <a:t> </a:t>
                </a:r>
              </a:p>
            </p:txBody>
          </p:sp>
        </mc:Fallback>
      </mc:AlternateContent>
      <p:sp>
        <p:nvSpPr>
          <p:cNvPr id="55" name="コンテンツ プレースホルダー 2">
            <a:extLst>
              <a:ext uri="{FF2B5EF4-FFF2-40B4-BE49-F238E27FC236}">
                <a16:creationId xmlns:a16="http://schemas.microsoft.com/office/drawing/2014/main" id="{FC899571-7D59-5B4F-8185-9DD2AA430E8C}"/>
              </a:ext>
            </a:extLst>
          </p:cNvPr>
          <p:cNvSpPr txBox="1">
            <a:spLocks/>
          </p:cNvSpPr>
          <p:nvPr/>
        </p:nvSpPr>
        <p:spPr>
          <a:xfrm>
            <a:off x="683214" y="1242156"/>
            <a:ext cx="8021632" cy="1338931"/>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pPr marL="0" indent="0">
              <a:buNone/>
            </a:pPr>
            <a:r>
              <a:rPr lang="en-US" altLang="ja-JP" dirty="0"/>
              <a:t>Ex</a:t>
            </a:r>
            <a:r>
              <a:rPr lang="ja-JP" altLang="en-US"/>
              <a:t>　</a:t>
            </a:r>
            <a:r>
              <a:rPr lang="en-US" altLang="ja-JP" dirty="0"/>
              <a:t>5</a:t>
            </a:r>
            <a:r>
              <a:rPr lang="ja-JP" altLang="en-US"/>
              <a:t>番目の距離センサの重み：</a:t>
            </a:r>
            <a:br>
              <a:rPr lang="en-US" altLang="ja-JP" dirty="0"/>
            </a:br>
            <a:endParaRPr lang="en-US" altLang="ja-JP" dirty="0"/>
          </a:p>
          <a:p>
            <a:pPr marL="0" indent="0">
              <a:buNone/>
            </a:pPr>
            <a:r>
              <a:rPr lang="en-US" altLang="ja-JP" dirty="0"/>
              <a:t>1/(10-9+2)  = 1/3 = 0.33</a:t>
            </a:r>
          </a:p>
          <a:p>
            <a:endParaRPr lang="en-US" altLang="ja-JP" dirty="0"/>
          </a:p>
          <a:p>
            <a:pPr lvl="2"/>
            <a:endParaRPr lang="en-US" altLang="ja-JP" dirty="0"/>
          </a:p>
        </p:txBody>
      </p:sp>
    </p:spTree>
    <p:extLst>
      <p:ext uri="{BB962C8B-B14F-4D97-AF65-F5344CB8AC3E}">
        <p14:creationId xmlns:p14="http://schemas.microsoft.com/office/powerpoint/2010/main" val="5794670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33</a:t>
            </a:fld>
            <a:endParaRPr lang="en-US" dirty="0"/>
          </a:p>
        </p:txBody>
      </p:sp>
      <p:sp>
        <p:nvSpPr>
          <p:cNvPr id="24" name="台形 23">
            <a:extLst>
              <a:ext uri="{FF2B5EF4-FFF2-40B4-BE49-F238E27FC236}">
                <a16:creationId xmlns:a16="http://schemas.microsoft.com/office/drawing/2014/main" id="{BFED3F78-2D38-C145-B5B1-6A68CBA9B77B}"/>
              </a:ext>
            </a:extLst>
          </p:cNvPr>
          <p:cNvSpPr/>
          <p:nvPr/>
        </p:nvSpPr>
        <p:spPr>
          <a:xfrm>
            <a:off x="787085" y="4770008"/>
            <a:ext cx="7292038" cy="1195356"/>
          </a:xfrm>
          <a:prstGeom prst="trapezoi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フリーフォーム 24">
            <a:extLst>
              <a:ext uri="{FF2B5EF4-FFF2-40B4-BE49-F238E27FC236}">
                <a16:creationId xmlns:a16="http://schemas.microsoft.com/office/drawing/2014/main" id="{77A8E62C-C8D3-1241-887E-2B0CA3DDFBC4}"/>
              </a:ext>
            </a:extLst>
          </p:cNvPr>
          <p:cNvSpPr/>
          <p:nvPr/>
        </p:nvSpPr>
        <p:spPr>
          <a:xfrm rot="21409001">
            <a:off x="3233163" y="4221725"/>
            <a:ext cx="1886673" cy="2032923"/>
          </a:xfrm>
          <a:custGeom>
            <a:avLst/>
            <a:gdLst>
              <a:gd name="connsiteX0" fmla="*/ 0 w 2592729"/>
              <a:gd name="connsiteY0" fmla="*/ 1863524 h 1956122"/>
              <a:gd name="connsiteX1" fmla="*/ 787078 w 2592729"/>
              <a:gd name="connsiteY1" fmla="*/ 0 h 1956122"/>
              <a:gd name="connsiteX2" fmla="*/ 1747777 w 2592729"/>
              <a:gd name="connsiteY2" fmla="*/ 46299 h 1956122"/>
              <a:gd name="connsiteX3" fmla="*/ 2592729 w 2592729"/>
              <a:gd name="connsiteY3" fmla="*/ 1956122 h 1956122"/>
              <a:gd name="connsiteX0" fmla="*/ 0 w 2592729"/>
              <a:gd name="connsiteY0" fmla="*/ 1987513 h 2080111"/>
              <a:gd name="connsiteX1" fmla="*/ 787078 w 2592729"/>
              <a:gd name="connsiteY1" fmla="*/ 123989 h 2080111"/>
              <a:gd name="connsiteX2" fmla="*/ 1747777 w 2592729"/>
              <a:gd name="connsiteY2" fmla="*/ 170288 h 2080111"/>
              <a:gd name="connsiteX3" fmla="*/ 2592729 w 2592729"/>
              <a:gd name="connsiteY3" fmla="*/ 2080111 h 2080111"/>
              <a:gd name="connsiteX0" fmla="*/ 0 w 2592729"/>
              <a:gd name="connsiteY0" fmla="*/ 2105858 h 2198456"/>
              <a:gd name="connsiteX1" fmla="*/ 787078 w 2592729"/>
              <a:gd name="connsiteY1" fmla="*/ 242334 h 2198456"/>
              <a:gd name="connsiteX2" fmla="*/ 1747777 w 2592729"/>
              <a:gd name="connsiteY2" fmla="*/ 288633 h 2198456"/>
              <a:gd name="connsiteX3" fmla="*/ 2592729 w 2592729"/>
              <a:gd name="connsiteY3" fmla="*/ 2198456 h 2198456"/>
              <a:gd name="connsiteX0" fmla="*/ 0 w 2592729"/>
              <a:gd name="connsiteY0" fmla="*/ 2340214 h 2432812"/>
              <a:gd name="connsiteX1" fmla="*/ 787078 w 2592729"/>
              <a:gd name="connsiteY1" fmla="*/ 476690 h 2432812"/>
              <a:gd name="connsiteX2" fmla="*/ 1747777 w 2592729"/>
              <a:gd name="connsiteY2" fmla="*/ 522989 h 2432812"/>
              <a:gd name="connsiteX3" fmla="*/ 2592729 w 2592729"/>
              <a:gd name="connsiteY3" fmla="*/ 2432812 h 2432812"/>
              <a:gd name="connsiteX0" fmla="*/ 0 w 2592729"/>
              <a:gd name="connsiteY0" fmla="*/ 2440438 h 2533036"/>
              <a:gd name="connsiteX1" fmla="*/ 787078 w 2592729"/>
              <a:gd name="connsiteY1" fmla="*/ 576914 h 2533036"/>
              <a:gd name="connsiteX2" fmla="*/ 1747777 w 2592729"/>
              <a:gd name="connsiteY2" fmla="*/ 623213 h 2533036"/>
              <a:gd name="connsiteX3" fmla="*/ 2592729 w 2592729"/>
              <a:gd name="connsiteY3" fmla="*/ 2533036 h 2533036"/>
              <a:gd name="connsiteX0" fmla="*/ 0 w 2592729"/>
              <a:gd name="connsiteY0" fmla="*/ 2411658 h 2504256"/>
              <a:gd name="connsiteX1" fmla="*/ 787078 w 2592729"/>
              <a:gd name="connsiteY1" fmla="*/ 548134 h 2504256"/>
              <a:gd name="connsiteX2" fmla="*/ 2071869 w 2592729"/>
              <a:gd name="connsiteY2" fmla="*/ 663881 h 2504256"/>
              <a:gd name="connsiteX3" fmla="*/ 2592729 w 2592729"/>
              <a:gd name="connsiteY3" fmla="*/ 2504256 h 2504256"/>
              <a:gd name="connsiteX0" fmla="*/ 0 w 2592729"/>
              <a:gd name="connsiteY0" fmla="*/ 2240735 h 2333333"/>
              <a:gd name="connsiteX1" fmla="*/ 775503 w 2592729"/>
              <a:gd name="connsiteY1" fmla="*/ 701302 h 2333333"/>
              <a:gd name="connsiteX2" fmla="*/ 2071869 w 2592729"/>
              <a:gd name="connsiteY2" fmla="*/ 492958 h 2333333"/>
              <a:gd name="connsiteX3" fmla="*/ 2592729 w 2592729"/>
              <a:gd name="connsiteY3" fmla="*/ 2333333 h 2333333"/>
              <a:gd name="connsiteX0" fmla="*/ 0 w 2592729"/>
              <a:gd name="connsiteY0" fmla="*/ 2105481 h 2198079"/>
              <a:gd name="connsiteX1" fmla="*/ 775503 w 2592729"/>
              <a:gd name="connsiteY1" fmla="*/ 566048 h 2198079"/>
              <a:gd name="connsiteX2" fmla="*/ 2071869 w 2592729"/>
              <a:gd name="connsiteY2" fmla="*/ 357704 h 2198079"/>
              <a:gd name="connsiteX3" fmla="*/ 2592729 w 2592729"/>
              <a:gd name="connsiteY3" fmla="*/ 2198079 h 2198079"/>
              <a:gd name="connsiteX0" fmla="*/ 0 w 2592729"/>
              <a:gd name="connsiteY0" fmla="*/ 2010375 h 2102973"/>
              <a:gd name="connsiteX1" fmla="*/ 775503 w 2592729"/>
              <a:gd name="connsiteY1" fmla="*/ 470942 h 2102973"/>
              <a:gd name="connsiteX2" fmla="*/ 2326512 w 2592729"/>
              <a:gd name="connsiteY2" fmla="*/ 505666 h 2102973"/>
              <a:gd name="connsiteX3" fmla="*/ 2592729 w 2592729"/>
              <a:gd name="connsiteY3" fmla="*/ 2102973 h 2102973"/>
              <a:gd name="connsiteX0" fmla="*/ 0 w 2592729"/>
              <a:gd name="connsiteY0" fmla="*/ 2030020 h 2122618"/>
              <a:gd name="connsiteX1" fmla="*/ 775503 w 2592729"/>
              <a:gd name="connsiteY1" fmla="*/ 490587 h 2122618"/>
              <a:gd name="connsiteX2" fmla="*/ 2326512 w 2592729"/>
              <a:gd name="connsiteY2" fmla="*/ 525311 h 2122618"/>
              <a:gd name="connsiteX3" fmla="*/ 2592729 w 2592729"/>
              <a:gd name="connsiteY3" fmla="*/ 2122618 h 2122618"/>
              <a:gd name="connsiteX0" fmla="*/ 0 w 2731625"/>
              <a:gd name="connsiteY0" fmla="*/ 2030020 h 2030020"/>
              <a:gd name="connsiteX1" fmla="*/ 775503 w 2731625"/>
              <a:gd name="connsiteY1" fmla="*/ 490587 h 2030020"/>
              <a:gd name="connsiteX2" fmla="*/ 2326512 w 2731625"/>
              <a:gd name="connsiteY2" fmla="*/ 525311 h 2030020"/>
              <a:gd name="connsiteX3" fmla="*/ 2731625 w 2731625"/>
              <a:gd name="connsiteY3" fmla="*/ 2030020 h 2030020"/>
              <a:gd name="connsiteX0" fmla="*/ 0 w 2731625"/>
              <a:gd name="connsiteY0" fmla="*/ 2069383 h 2069383"/>
              <a:gd name="connsiteX1" fmla="*/ 775503 w 2731625"/>
              <a:gd name="connsiteY1" fmla="*/ 529950 h 2069383"/>
              <a:gd name="connsiteX2" fmla="*/ 1909824 w 2731625"/>
              <a:gd name="connsiteY2" fmla="*/ 460502 h 2069383"/>
              <a:gd name="connsiteX3" fmla="*/ 2731625 w 2731625"/>
              <a:gd name="connsiteY3" fmla="*/ 2069383 h 2069383"/>
              <a:gd name="connsiteX0" fmla="*/ 0 w 2176040"/>
              <a:gd name="connsiteY0" fmla="*/ 2069383 h 2138831"/>
              <a:gd name="connsiteX1" fmla="*/ 775503 w 2176040"/>
              <a:gd name="connsiteY1" fmla="*/ 529950 h 2138831"/>
              <a:gd name="connsiteX2" fmla="*/ 1909824 w 2176040"/>
              <a:gd name="connsiteY2" fmla="*/ 460502 h 2138831"/>
              <a:gd name="connsiteX3" fmla="*/ 2176040 w 2176040"/>
              <a:gd name="connsiteY3" fmla="*/ 2138831 h 2138831"/>
              <a:gd name="connsiteX0" fmla="*/ 0 w 2176040"/>
              <a:gd name="connsiteY0" fmla="*/ 2065689 h 2135137"/>
              <a:gd name="connsiteX1" fmla="*/ 775503 w 2176040"/>
              <a:gd name="connsiteY1" fmla="*/ 526256 h 2135137"/>
              <a:gd name="connsiteX2" fmla="*/ 1909824 w 2176040"/>
              <a:gd name="connsiteY2" fmla="*/ 456808 h 2135137"/>
              <a:gd name="connsiteX3" fmla="*/ 2176040 w 2176040"/>
              <a:gd name="connsiteY3" fmla="*/ 2135137 h 2135137"/>
              <a:gd name="connsiteX0" fmla="*/ 0 w 1886673"/>
              <a:gd name="connsiteY0" fmla="*/ 2100413 h 2135137"/>
              <a:gd name="connsiteX1" fmla="*/ 486136 w 1886673"/>
              <a:gd name="connsiteY1" fmla="*/ 526256 h 2135137"/>
              <a:gd name="connsiteX2" fmla="*/ 1620457 w 1886673"/>
              <a:gd name="connsiteY2" fmla="*/ 456808 h 2135137"/>
              <a:gd name="connsiteX3" fmla="*/ 1886673 w 1886673"/>
              <a:gd name="connsiteY3" fmla="*/ 2135137 h 2135137"/>
              <a:gd name="connsiteX0" fmla="*/ 0 w 1886673"/>
              <a:gd name="connsiteY0" fmla="*/ 2053394 h 2088118"/>
              <a:gd name="connsiteX1" fmla="*/ 486136 w 1886673"/>
              <a:gd name="connsiteY1" fmla="*/ 479237 h 2088118"/>
              <a:gd name="connsiteX2" fmla="*/ 1655181 w 1886673"/>
              <a:gd name="connsiteY2" fmla="*/ 537111 h 2088118"/>
              <a:gd name="connsiteX3" fmla="*/ 1886673 w 1886673"/>
              <a:gd name="connsiteY3" fmla="*/ 2088118 h 2088118"/>
              <a:gd name="connsiteX0" fmla="*/ 0 w 1886673"/>
              <a:gd name="connsiteY0" fmla="*/ 1987136 h 2021860"/>
              <a:gd name="connsiteX1" fmla="*/ 486136 w 1886673"/>
              <a:gd name="connsiteY1" fmla="*/ 517151 h 2021860"/>
              <a:gd name="connsiteX2" fmla="*/ 1655181 w 1886673"/>
              <a:gd name="connsiteY2" fmla="*/ 470853 h 2021860"/>
              <a:gd name="connsiteX3" fmla="*/ 1886673 w 1886673"/>
              <a:gd name="connsiteY3" fmla="*/ 2021860 h 2021860"/>
              <a:gd name="connsiteX0" fmla="*/ 0 w 1886673"/>
              <a:gd name="connsiteY0" fmla="*/ 1992020 h 2026744"/>
              <a:gd name="connsiteX1" fmla="*/ 486136 w 1886673"/>
              <a:gd name="connsiteY1" fmla="*/ 522035 h 2026744"/>
              <a:gd name="connsiteX2" fmla="*/ 1655181 w 1886673"/>
              <a:gd name="connsiteY2" fmla="*/ 475737 h 2026744"/>
              <a:gd name="connsiteX3" fmla="*/ 1886673 w 1886673"/>
              <a:gd name="connsiteY3" fmla="*/ 2026744 h 2026744"/>
              <a:gd name="connsiteX0" fmla="*/ 0 w 1886673"/>
              <a:gd name="connsiteY0" fmla="*/ 2183911 h 2218635"/>
              <a:gd name="connsiteX1" fmla="*/ 486136 w 1886673"/>
              <a:gd name="connsiteY1" fmla="*/ 713926 h 2218635"/>
              <a:gd name="connsiteX2" fmla="*/ 1655181 w 1886673"/>
              <a:gd name="connsiteY2" fmla="*/ 667628 h 2218635"/>
              <a:gd name="connsiteX3" fmla="*/ 1886673 w 1886673"/>
              <a:gd name="connsiteY3" fmla="*/ 2218635 h 2218635"/>
            </a:gdLst>
            <a:ahLst/>
            <a:cxnLst>
              <a:cxn ang="0">
                <a:pos x="connsiteX0" y="connsiteY0"/>
              </a:cxn>
              <a:cxn ang="0">
                <a:pos x="connsiteX1" y="connsiteY1"/>
              </a:cxn>
              <a:cxn ang="0">
                <a:pos x="connsiteX2" y="connsiteY2"/>
              </a:cxn>
              <a:cxn ang="0">
                <a:pos x="connsiteX3" y="connsiteY3"/>
              </a:cxn>
            </a:cxnLst>
            <a:rect l="l" t="t" r="r" b="b"/>
            <a:pathLst>
              <a:path w="1886673" h="2218635">
                <a:moveTo>
                  <a:pt x="0" y="2183911"/>
                </a:moveTo>
                <a:lnTo>
                  <a:pt x="486136" y="713926"/>
                </a:lnTo>
                <a:cubicBezTo>
                  <a:pt x="817943" y="-196615"/>
                  <a:pt x="1485419" y="-262206"/>
                  <a:pt x="1655181" y="667628"/>
                </a:cubicBezTo>
                <a:lnTo>
                  <a:pt x="1886673" y="2218635"/>
                </a:lnTo>
              </a:path>
            </a:pathLst>
          </a:cu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円/楕円 37">
            <a:extLst>
              <a:ext uri="{FF2B5EF4-FFF2-40B4-BE49-F238E27FC236}">
                <a16:creationId xmlns:a16="http://schemas.microsoft.com/office/drawing/2014/main" id="{BA2E8DDF-229C-4E4E-AC3E-6021CD3BB269}"/>
              </a:ext>
            </a:extLst>
          </p:cNvPr>
          <p:cNvSpPr/>
          <p:nvPr/>
        </p:nvSpPr>
        <p:spPr>
          <a:xfrm>
            <a:off x="4035601" y="4274711"/>
            <a:ext cx="597399" cy="5602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膝</a:t>
            </a:r>
          </a:p>
        </p:txBody>
      </p:sp>
      <p:sp>
        <p:nvSpPr>
          <p:cNvPr id="36" name="正方形/長方形 35">
            <a:extLst>
              <a:ext uri="{FF2B5EF4-FFF2-40B4-BE49-F238E27FC236}">
                <a16:creationId xmlns:a16="http://schemas.microsoft.com/office/drawing/2014/main" id="{8E7C3A53-F2F9-E845-B1B7-D724084E7159}"/>
              </a:ext>
            </a:extLst>
          </p:cNvPr>
          <p:cNvSpPr/>
          <p:nvPr/>
        </p:nvSpPr>
        <p:spPr>
          <a:xfrm>
            <a:off x="1240068" y="3483016"/>
            <a:ext cx="6476956" cy="467958"/>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73F1D31B-2A46-804A-AAF7-B25F4C95745C}"/>
              </a:ext>
            </a:extLst>
          </p:cNvPr>
          <p:cNvSpPr/>
          <p:nvPr/>
        </p:nvSpPr>
        <p:spPr>
          <a:xfrm>
            <a:off x="2030500" y="3731614"/>
            <a:ext cx="4896092" cy="22254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FD4BB024-9B9F-1040-943D-6FD3BFC259A4}"/>
              </a:ext>
            </a:extLst>
          </p:cNvPr>
          <p:cNvCxnSpPr>
            <a:cxnSpLocks/>
          </p:cNvCxnSpPr>
          <p:nvPr/>
        </p:nvCxnSpPr>
        <p:spPr>
          <a:xfrm>
            <a:off x="2662177"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9AE74B4E-BCA8-E640-B783-AFE43E19444B}"/>
              </a:ext>
            </a:extLst>
          </p:cNvPr>
          <p:cNvCxnSpPr>
            <a:cxnSpLocks/>
          </p:cNvCxnSpPr>
          <p:nvPr/>
        </p:nvCxnSpPr>
        <p:spPr>
          <a:xfrm>
            <a:off x="2199190"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3CCDD8A3-8DF0-D340-8445-2FC5C5CE9969}"/>
              </a:ext>
            </a:extLst>
          </p:cNvPr>
          <p:cNvCxnSpPr>
            <a:cxnSpLocks/>
          </p:cNvCxnSpPr>
          <p:nvPr/>
        </p:nvCxnSpPr>
        <p:spPr>
          <a:xfrm>
            <a:off x="3171463" y="3881998"/>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D8B21B2C-1410-C54F-941A-0FBA20F94AF4}"/>
              </a:ext>
            </a:extLst>
          </p:cNvPr>
          <p:cNvCxnSpPr>
            <a:cxnSpLocks/>
          </p:cNvCxnSpPr>
          <p:nvPr/>
        </p:nvCxnSpPr>
        <p:spPr>
          <a:xfrm>
            <a:off x="3692324" y="3870423"/>
            <a:ext cx="0" cy="70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7535D451-FAC2-3A4D-BF18-D85155D29CB6}"/>
              </a:ext>
            </a:extLst>
          </p:cNvPr>
          <p:cNvCxnSpPr>
            <a:cxnSpLocks/>
          </p:cNvCxnSpPr>
          <p:nvPr/>
        </p:nvCxnSpPr>
        <p:spPr>
          <a:xfrm>
            <a:off x="4190035" y="3870423"/>
            <a:ext cx="0" cy="2637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線矢印コネクタ 30">
            <a:extLst>
              <a:ext uri="{FF2B5EF4-FFF2-40B4-BE49-F238E27FC236}">
                <a16:creationId xmlns:a16="http://schemas.microsoft.com/office/drawing/2014/main" id="{AABD5F9F-F097-CE40-9A5A-555DF4FDF100}"/>
              </a:ext>
            </a:extLst>
          </p:cNvPr>
          <p:cNvCxnSpPr>
            <a:cxnSpLocks/>
          </p:cNvCxnSpPr>
          <p:nvPr/>
        </p:nvCxnSpPr>
        <p:spPr>
          <a:xfrm>
            <a:off x="4664597" y="3870423"/>
            <a:ext cx="0" cy="4042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ECBC135-77A5-F344-817B-4550F7FC68A6}"/>
              </a:ext>
            </a:extLst>
          </p:cNvPr>
          <p:cNvCxnSpPr>
            <a:cxnSpLocks/>
          </p:cNvCxnSpPr>
          <p:nvPr/>
        </p:nvCxnSpPr>
        <p:spPr>
          <a:xfrm>
            <a:off x="5174826" y="3870423"/>
            <a:ext cx="0" cy="11093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24B7EDBB-9246-4E4C-AA78-C11453738369}"/>
              </a:ext>
            </a:extLst>
          </p:cNvPr>
          <p:cNvCxnSpPr>
            <a:cxnSpLocks/>
          </p:cNvCxnSpPr>
          <p:nvPr/>
        </p:nvCxnSpPr>
        <p:spPr>
          <a:xfrm>
            <a:off x="5683169"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365D5817-006D-814F-8DCC-92BB7F1148C3}"/>
              </a:ext>
            </a:extLst>
          </p:cNvPr>
          <p:cNvCxnSpPr>
            <a:cxnSpLocks/>
          </p:cNvCxnSpPr>
          <p:nvPr/>
        </p:nvCxnSpPr>
        <p:spPr>
          <a:xfrm>
            <a:off x="6192455"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3EE49421-8E21-BC42-B3DB-D02995011A22}"/>
              </a:ext>
            </a:extLst>
          </p:cNvPr>
          <p:cNvCxnSpPr>
            <a:cxnSpLocks/>
          </p:cNvCxnSpPr>
          <p:nvPr/>
        </p:nvCxnSpPr>
        <p:spPr>
          <a:xfrm>
            <a:off x="6690166"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正方形/長方形 44">
            <a:extLst>
              <a:ext uri="{FF2B5EF4-FFF2-40B4-BE49-F238E27FC236}">
                <a16:creationId xmlns:a16="http://schemas.microsoft.com/office/drawing/2014/main" id="{A05A2D4D-A8BE-A74A-BDA9-29B9CACDB348}"/>
              </a:ext>
            </a:extLst>
          </p:cNvPr>
          <p:cNvSpPr/>
          <p:nvPr/>
        </p:nvSpPr>
        <p:spPr>
          <a:xfrm>
            <a:off x="2103304" y="3737985"/>
            <a:ext cx="231494" cy="2129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0</a:t>
            </a:r>
            <a:endParaRPr kumimoji="1" lang="ja-JP" altLang="en-US"/>
          </a:p>
        </p:txBody>
      </p:sp>
      <p:sp>
        <p:nvSpPr>
          <p:cNvPr id="46" name="正方形/長方形 45">
            <a:extLst>
              <a:ext uri="{FF2B5EF4-FFF2-40B4-BE49-F238E27FC236}">
                <a16:creationId xmlns:a16="http://schemas.microsoft.com/office/drawing/2014/main" id="{D51B5C01-BC86-5947-9485-C0FCAEF700BD}"/>
              </a:ext>
            </a:extLst>
          </p:cNvPr>
          <p:cNvSpPr/>
          <p:nvPr/>
        </p:nvSpPr>
        <p:spPr>
          <a:xfrm>
            <a:off x="2577866" y="3737984"/>
            <a:ext cx="231494" cy="212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a:p>
        </p:txBody>
      </p:sp>
      <p:sp>
        <p:nvSpPr>
          <p:cNvPr id="47" name="正方形/長方形 46">
            <a:extLst>
              <a:ext uri="{FF2B5EF4-FFF2-40B4-BE49-F238E27FC236}">
                <a16:creationId xmlns:a16="http://schemas.microsoft.com/office/drawing/2014/main" id="{0D349B55-5202-6C47-A4A0-89AD6FC668A1}"/>
              </a:ext>
            </a:extLst>
          </p:cNvPr>
          <p:cNvSpPr/>
          <p:nvPr/>
        </p:nvSpPr>
        <p:spPr>
          <a:xfrm>
            <a:off x="3064002"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a:p>
        </p:txBody>
      </p:sp>
      <p:sp>
        <p:nvSpPr>
          <p:cNvPr id="48" name="正方形/長方形 47">
            <a:extLst>
              <a:ext uri="{FF2B5EF4-FFF2-40B4-BE49-F238E27FC236}">
                <a16:creationId xmlns:a16="http://schemas.microsoft.com/office/drawing/2014/main" id="{652E8EF6-0BFB-5C4B-969E-0638A591D01A}"/>
              </a:ext>
            </a:extLst>
          </p:cNvPr>
          <p:cNvSpPr/>
          <p:nvPr/>
        </p:nvSpPr>
        <p:spPr>
          <a:xfrm>
            <a:off x="3596437"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a:p>
        </p:txBody>
      </p:sp>
      <p:sp>
        <p:nvSpPr>
          <p:cNvPr id="49" name="正方形/長方形 48">
            <a:extLst>
              <a:ext uri="{FF2B5EF4-FFF2-40B4-BE49-F238E27FC236}">
                <a16:creationId xmlns:a16="http://schemas.microsoft.com/office/drawing/2014/main" id="{4303B99C-C725-314C-A0A2-6331639EB5CB}"/>
              </a:ext>
            </a:extLst>
          </p:cNvPr>
          <p:cNvSpPr/>
          <p:nvPr/>
        </p:nvSpPr>
        <p:spPr>
          <a:xfrm>
            <a:off x="4099193" y="3731614"/>
            <a:ext cx="231494" cy="2193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a:p>
        </p:txBody>
      </p:sp>
      <p:sp>
        <p:nvSpPr>
          <p:cNvPr id="50" name="正方形/長方形 49">
            <a:extLst>
              <a:ext uri="{FF2B5EF4-FFF2-40B4-BE49-F238E27FC236}">
                <a16:creationId xmlns:a16="http://schemas.microsoft.com/office/drawing/2014/main" id="{02A6D682-7DD2-CC44-BE54-9DF28EBE5E1B}"/>
              </a:ext>
            </a:extLst>
          </p:cNvPr>
          <p:cNvSpPr/>
          <p:nvPr/>
        </p:nvSpPr>
        <p:spPr>
          <a:xfrm>
            <a:off x="4568710"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5</a:t>
            </a:r>
            <a:endParaRPr kumimoji="1" lang="ja-JP" altLang="en-US"/>
          </a:p>
        </p:txBody>
      </p:sp>
      <p:sp>
        <p:nvSpPr>
          <p:cNvPr id="51" name="正方形/長方形 50">
            <a:extLst>
              <a:ext uri="{FF2B5EF4-FFF2-40B4-BE49-F238E27FC236}">
                <a16:creationId xmlns:a16="http://schemas.microsoft.com/office/drawing/2014/main" id="{597F5ADA-91E5-E840-A360-54CF794D3E37}"/>
              </a:ext>
            </a:extLst>
          </p:cNvPr>
          <p:cNvSpPr/>
          <p:nvPr/>
        </p:nvSpPr>
        <p:spPr>
          <a:xfrm>
            <a:off x="5077997"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6</a:t>
            </a:r>
            <a:endParaRPr kumimoji="1" lang="ja-JP" altLang="en-US"/>
          </a:p>
        </p:txBody>
      </p:sp>
      <p:sp>
        <p:nvSpPr>
          <p:cNvPr id="52" name="正方形/長方形 51">
            <a:extLst>
              <a:ext uri="{FF2B5EF4-FFF2-40B4-BE49-F238E27FC236}">
                <a16:creationId xmlns:a16="http://schemas.microsoft.com/office/drawing/2014/main" id="{EE052535-A928-334D-9A7A-A9341521BC97}"/>
              </a:ext>
            </a:extLst>
          </p:cNvPr>
          <p:cNvSpPr/>
          <p:nvPr/>
        </p:nvSpPr>
        <p:spPr>
          <a:xfrm>
            <a:off x="5565074"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7</a:t>
            </a:r>
            <a:endParaRPr kumimoji="1" lang="ja-JP" altLang="en-US"/>
          </a:p>
        </p:txBody>
      </p:sp>
      <p:sp>
        <p:nvSpPr>
          <p:cNvPr id="53" name="正方形/長方形 52">
            <a:extLst>
              <a:ext uri="{FF2B5EF4-FFF2-40B4-BE49-F238E27FC236}">
                <a16:creationId xmlns:a16="http://schemas.microsoft.com/office/drawing/2014/main" id="{F0395950-2935-DB46-A5D9-B08E8198B96B}"/>
              </a:ext>
            </a:extLst>
          </p:cNvPr>
          <p:cNvSpPr/>
          <p:nvPr/>
        </p:nvSpPr>
        <p:spPr>
          <a:xfrm>
            <a:off x="6097509" y="3731614"/>
            <a:ext cx="231494" cy="2193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8</a:t>
            </a:r>
            <a:endParaRPr kumimoji="1" lang="ja-JP" altLang="en-US"/>
          </a:p>
        </p:txBody>
      </p:sp>
      <p:sp>
        <p:nvSpPr>
          <p:cNvPr id="54" name="正方形/長方形 53">
            <a:extLst>
              <a:ext uri="{FF2B5EF4-FFF2-40B4-BE49-F238E27FC236}">
                <a16:creationId xmlns:a16="http://schemas.microsoft.com/office/drawing/2014/main" id="{5D3A8A14-3D2D-0D48-A9EA-14BC52C84F72}"/>
              </a:ext>
            </a:extLst>
          </p:cNvPr>
          <p:cNvSpPr/>
          <p:nvPr/>
        </p:nvSpPr>
        <p:spPr>
          <a:xfrm>
            <a:off x="6560497" y="3731613"/>
            <a:ext cx="231494" cy="2193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9</a:t>
            </a:r>
            <a:endParaRPr kumimoji="1" lang="ja-JP" altLang="en-US"/>
          </a:p>
        </p:txBody>
      </p:sp>
      <p:sp>
        <p:nvSpPr>
          <p:cNvPr id="65" name="テキスト ボックス 64">
            <a:extLst>
              <a:ext uri="{FF2B5EF4-FFF2-40B4-BE49-F238E27FC236}">
                <a16:creationId xmlns:a16="http://schemas.microsoft.com/office/drawing/2014/main" id="{986B72DF-F79E-8541-81CD-3CB1D8661560}"/>
              </a:ext>
            </a:extLst>
          </p:cNvPr>
          <p:cNvSpPr txBox="1"/>
          <p:nvPr/>
        </p:nvSpPr>
        <p:spPr>
          <a:xfrm>
            <a:off x="7424266" y="5498464"/>
            <a:ext cx="562275" cy="369332"/>
          </a:xfrm>
          <a:prstGeom prst="rect">
            <a:avLst/>
          </a:prstGeom>
          <a:noFill/>
        </p:spPr>
        <p:txBody>
          <a:bodyPr wrap="square" rtlCol="0">
            <a:spAutoFit/>
          </a:bodyPr>
          <a:lstStyle/>
          <a:p>
            <a:r>
              <a:rPr kumimoji="1" lang="ja-JP" altLang="en-US"/>
              <a:t>床</a:t>
            </a:r>
          </a:p>
        </p:txBody>
      </p:sp>
      <p:sp>
        <p:nvSpPr>
          <p:cNvPr id="66" name="テキスト ボックス 65">
            <a:extLst>
              <a:ext uri="{FF2B5EF4-FFF2-40B4-BE49-F238E27FC236}">
                <a16:creationId xmlns:a16="http://schemas.microsoft.com/office/drawing/2014/main" id="{88B23391-50CD-1B40-868E-AE3C803B0E58}"/>
              </a:ext>
            </a:extLst>
          </p:cNvPr>
          <p:cNvSpPr txBox="1"/>
          <p:nvPr/>
        </p:nvSpPr>
        <p:spPr>
          <a:xfrm>
            <a:off x="7083519" y="3566584"/>
            <a:ext cx="562275" cy="369332"/>
          </a:xfrm>
          <a:prstGeom prst="rect">
            <a:avLst/>
          </a:prstGeom>
          <a:noFill/>
        </p:spPr>
        <p:txBody>
          <a:bodyPr wrap="square" rtlCol="0">
            <a:spAutoFit/>
          </a:bodyPr>
          <a:lstStyle/>
          <a:p>
            <a:r>
              <a:rPr kumimoji="1" lang="ja-JP" altLang="en-US"/>
              <a:t>机</a:t>
            </a:r>
          </a:p>
        </p:txBody>
      </p:sp>
      <p:cxnSp>
        <p:nvCxnSpPr>
          <p:cNvPr id="68" name="直線矢印コネクタ 67">
            <a:extLst>
              <a:ext uri="{FF2B5EF4-FFF2-40B4-BE49-F238E27FC236}">
                <a16:creationId xmlns:a16="http://schemas.microsoft.com/office/drawing/2014/main" id="{456FC684-EDE4-D648-BE83-3EA1444B4FCD}"/>
              </a:ext>
            </a:extLst>
          </p:cNvPr>
          <p:cNvCxnSpPr>
            <a:cxnSpLocks/>
          </p:cNvCxnSpPr>
          <p:nvPr/>
        </p:nvCxnSpPr>
        <p:spPr>
          <a:xfrm>
            <a:off x="1015940" y="3720039"/>
            <a:ext cx="1087364" cy="12444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736354DC-905B-6B42-8F07-6B0840014C42}"/>
              </a:ext>
            </a:extLst>
          </p:cNvPr>
          <p:cNvSpPr txBox="1"/>
          <p:nvPr/>
        </p:nvSpPr>
        <p:spPr>
          <a:xfrm>
            <a:off x="124941" y="3484748"/>
            <a:ext cx="968261" cy="707886"/>
          </a:xfrm>
          <a:prstGeom prst="rect">
            <a:avLst/>
          </a:prstGeom>
          <a:noFill/>
        </p:spPr>
        <p:txBody>
          <a:bodyPr wrap="square" rtlCol="0">
            <a:spAutoFit/>
          </a:bodyPr>
          <a:lstStyle/>
          <a:p>
            <a:pPr algn="ctr"/>
            <a:r>
              <a:rPr kumimoji="1" lang="ja-JP" altLang="en-US" sz="2000"/>
              <a:t>距離</a:t>
            </a:r>
            <a:br>
              <a:rPr kumimoji="1" lang="en-US" altLang="ja-JP" sz="2000" dirty="0"/>
            </a:br>
            <a:r>
              <a:rPr kumimoji="1" lang="ja-JP" altLang="en-US" sz="2000"/>
              <a:t>センサ</a:t>
            </a:r>
          </a:p>
        </p:txBody>
      </p:sp>
      <mc:AlternateContent xmlns:mc="http://schemas.openxmlformats.org/markup-compatibility/2006" xmlns:a14="http://schemas.microsoft.com/office/drawing/2010/main">
        <mc:Choice Requires="a14">
          <p:sp>
            <p:nvSpPr>
              <p:cNvPr id="78" name="コンテンツ プレースホルダー 2">
                <a:extLst>
                  <a:ext uri="{FF2B5EF4-FFF2-40B4-BE49-F238E27FC236}">
                    <a16:creationId xmlns:a16="http://schemas.microsoft.com/office/drawing/2014/main" id="{9335C09B-1DAA-054C-9521-B3B639D700AE}"/>
                  </a:ext>
                </a:extLst>
              </p:cNvPr>
              <p:cNvSpPr txBox="1">
                <a:spLocks/>
              </p:cNvSpPr>
              <p:nvPr/>
            </p:nvSpPr>
            <p:spPr>
              <a:xfrm>
                <a:off x="549887" y="1142582"/>
                <a:ext cx="8021632" cy="62038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r>
                  <a:rPr lang="ja-JP" altLang="en-US" b="0"/>
                  <a:t>重み</a:t>
                </a:r>
                <a14:m>
                  <m:oMath xmlns:m="http://schemas.openxmlformats.org/officeDocument/2006/math">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𝑤</m:t>
                        </m:r>
                      </m:e>
                      <m:sub>
                        <m:r>
                          <a:rPr lang="en-US" altLang="ja-JP" b="0" i="1" smtClean="0">
                            <a:latin typeface="Cambria Math" panose="02040503050406030204" pitchFamily="18" charset="0"/>
                          </a:rPr>
                          <m:t>𝑖</m:t>
                        </m:r>
                      </m:sub>
                    </m:sSub>
                  </m:oMath>
                </a14:m>
                <a:r>
                  <a:rPr lang="ja-JP" altLang="en-US" b="0" dirty="0"/>
                  <a:t>から</a:t>
                </a:r>
                <a14:m>
                  <m:oMath xmlns:m="http://schemas.openxmlformats.org/officeDocument/2006/math">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𝐾</m:t>
                        </m:r>
                      </m:e>
                      <m:sub>
                        <m:r>
                          <a:rPr lang="en-US" altLang="ja-JP" b="0" i="1" smtClean="0">
                            <a:latin typeface="Cambria Math" panose="02040503050406030204" pitchFamily="18" charset="0"/>
                          </a:rPr>
                          <m:t>𝑥</m:t>
                        </m:r>
                      </m:sub>
                    </m:sSub>
                  </m:oMath>
                </a14:m>
                <a:r>
                  <a:rPr lang="ja-JP" altLang="en-US" b="0"/>
                  <a:t>を計算</a:t>
                </a:r>
                <a:endParaRPr lang="en-US" altLang="ja-JP" b="0" dirty="0"/>
              </a:p>
              <a:p>
                <a:endParaRPr lang="en-US" altLang="ja-JP" dirty="0"/>
              </a:p>
            </p:txBody>
          </p:sp>
        </mc:Choice>
        <mc:Fallback xmlns="">
          <p:sp>
            <p:nvSpPr>
              <p:cNvPr id="78" name="コンテンツ プレースホルダー 2">
                <a:extLst>
                  <a:ext uri="{FF2B5EF4-FFF2-40B4-BE49-F238E27FC236}">
                    <a16:creationId xmlns:a16="http://schemas.microsoft.com/office/drawing/2014/main" id="{9335C09B-1DAA-054C-9521-B3B639D700AE}"/>
                  </a:ext>
                </a:extLst>
              </p:cNvPr>
              <p:cNvSpPr txBox="1">
                <a:spLocks noRot="1" noChangeAspect="1" noMove="1" noResize="1" noEditPoints="1" noAdjustHandles="1" noChangeArrowheads="1" noChangeShapeType="1" noTextEdit="1"/>
              </p:cNvSpPr>
              <p:nvPr/>
            </p:nvSpPr>
            <p:spPr>
              <a:xfrm>
                <a:off x="549887" y="1142582"/>
                <a:ext cx="8021632" cy="620388"/>
              </a:xfrm>
              <a:prstGeom prst="rect">
                <a:avLst/>
              </a:prstGeom>
              <a:blipFill>
                <a:blip r:embed="rId3"/>
                <a:stretch>
                  <a:fillRect l="-1264" t="-10000" b="-10000"/>
                </a:stretch>
              </a:blipFill>
            </p:spPr>
            <p:txBody>
              <a:bodyPr/>
              <a:lstStyle/>
              <a:p>
                <a:r>
                  <a:rPr lang="ja-JP" altLang="en-US">
                    <a:noFill/>
                  </a:rPr>
                  <a:t> </a:t>
                </a:r>
              </a:p>
            </p:txBody>
          </p:sp>
        </mc:Fallback>
      </mc:AlternateContent>
      <p:sp>
        <p:nvSpPr>
          <p:cNvPr id="79" name="テキスト ボックス 78">
            <a:extLst>
              <a:ext uri="{FF2B5EF4-FFF2-40B4-BE49-F238E27FC236}">
                <a16:creationId xmlns:a16="http://schemas.microsoft.com/office/drawing/2014/main" id="{439BE941-8CAF-E740-9414-3D1A86C66240}"/>
              </a:ext>
            </a:extLst>
          </p:cNvPr>
          <p:cNvSpPr txBox="1"/>
          <p:nvPr/>
        </p:nvSpPr>
        <p:spPr>
          <a:xfrm>
            <a:off x="2065537" y="3157018"/>
            <a:ext cx="305196" cy="369332"/>
          </a:xfrm>
          <a:prstGeom prst="rect">
            <a:avLst/>
          </a:prstGeom>
          <a:noFill/>
        </p:spPr>
        <p:txBody>
          <a:bodyPr wrap="square" rtlCol="0">
            <a:spAutoFit/>
          </a:bodyPr>
          <a:lstStyle/>
          <a:p>
            <a:r>
              <a:rPr kumimoji="1" lang="en-US" altLang="ja-JP" dirty="0"/>
              <a:t>0</a:t>
            </a:r>
            <a:endParaRPr kumimoji="1" lang="ja-JP" altLang="en-US"/>
          </a:p>
        </p:txBody>
      </p:sp>
      <p:sp>
        <p:nvSpPr>
          <p:cNvPr id="80" name="テキスト ボックス 79">
            <a:extLst>
              <a:ext uri="{FF2B5EF4-FFF2-40B4-BE49-F238E27FC236}">
                <a16:creationId xmlns:a16="http://schemas.microsoft.com/office/drawing/2014/main" id="{2C0CC463-1DE9-8747-A455-39E35C1E2F6D}"/>
              </a:ext>
            </a:extLst>
          </p:cNvPr>
          <p:cNvSpPr txBox="1"/>
          <p:nvPr/>
        </p:nvSpPr>
        <p:spPr>
          <a:xfrm>
            <a:off x="2545472" y="318167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1" name="テキスト ボックス 80">
            <a:extLst>
              <a:ext uri="{FF2B5EF4-FFF2-40B4-BE49-F238E27FC236}">
                <a16:creationId xmlns:a16="http://schemas.microsoft.com/office/drawing/2014/main" id="{E8FE0593-F2FC-E347-9630-529E910FEBD6}"/>
              </a:ext>
            </a:extLst>
          </p:cNvPr>
          <p:cNvSpPr txBox="1"/>
          <p:nvPr/>
        </p:nvSpPr>
        <p:spPr>
          <a:xfrm>
            <a:off x="3024509" y="318080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2" name="テキスト ボックス 81">
            <a:extLst>
              <a:ext uri="{FF2B5EF4-FFF2-40B4-BE49-F238E27FC236}">
                <a16:creationId xmlns:a16="http://schemas.microsoft.com/office/drawing/2014/main" id="{BFE0204C-CE46-C54F-8BA0-79274D284A57}"/>
              </a:ext>
            </a:extLst>
          </p:cNvPr>
          <p:cNvSpPr txBox="1"/>
          <p:nvPr/>
        </p:nvSpPr>
        <p:spPr>
          <a:xfrm>
            <a:off x="3523625" y="3181671"/>
            <a:ext cx="304298" cy="369332"/>
          </a:xfrm>
          <a:prstGeom prst="rect">
            <a:avLst/>
          </a:prstGeom>
          <a:noFill/>
        </p:spPr>
        <p:txBody>
          <a:bodyPr wrap="square" rtlCol="0">
            <a:spAutoFit/>
          </a:bodyPr>
          <a:lstStyle/>
          <a:p>
            <a:r>
              <a:rPr kumimoji="1" lang="en-US" altLang="ja-JP" dirty="0"/>
              <a:t>6</a:t>
            </a:r>
            <a:endParaRPr kumimoji="1" lang="ja-JP" altLang="en-US"/>
          </a:p>
        </p:txBody>
      </p:sp>
      <p:sp>
        <p:nvSpPr>
          <p:cNvPr id="83" name="テキスト ボックス 82">
            <a:extLst>
              <a:ext uri="{FF2B5EF4-FFF2-40B4-BE49-F238E27FC236}">
                <a16:creationId xmlns:a16="http://schemas.microsoft.com/office/drawing/2014/main" id="{74D71080-C775-664F-BA56-6E9CE1C304F6}"/>
              </a:ext>
            </a:extLst>
          </p:cNvPr>
          <p:cNvSpPr txBox="1"/>
          <p:nvPr/>
        </p:nvSpPr>
        <p:spPr>
          <a:xfrm>
            <a:off x="4009455" y="3181671"/>
            <a:ext cx="461192" cy="369332"/>
          </a:xfrm>
          <a:prstGeom prst="rect">
            <a:avLst/>
          </a:prstGeom>
          <a:noFill/>
        </p:spPr>
        <p:txBody>
          <a:bodyPr wrap="square" rtlCol="0">
            <a:spAutoFit/>
          </a:bodyPr>
          <a:lstStyle/>
          <a:p>
            <a:r>
              <a:rPr kumimoji="1" lang="en-US" altLang="ja-JP" dirty="0"/>
              <a:t>10</a:t>
            </a:r>
            <a:endParaRPr kumimoji="1" lang="ja-JP" altLang="en-US"/>
          </a:p>
        </p:txBody>
      </p:sp>
      <p:sp>
        <p:nvSpPr>
          <p:cNvPr id="84" name="テキスト ボックス 83">
            <a:extLst>
              <a:ext uri="{FF2B5EF4-FFF2-40B4-BE49-F238E27FC236}">
                <a16:creationId xmlns:a16="http://schemas.microsoft.com/office/drawing/2014/main" id="{1EAB9A27-6752-C94D-8569-6449A2BF4025}"/>
              </a:ext>
            </a:extLst>
          </p:cNvPr>
          <p:cNvSpPr txBox="1"/>
          <p:nvPr/>
        </p:nvSpPr>
        <p:spPr>
          <a:xfrm>
            <a:off x="4541881" y="3181671"/>
            <a:ext cx="304298" cy="369332"/>
          </a:xfrm>
          <a:prstGeom prst="rect">
            <a:avLst/>
          </a:prstGeom>
          <a:noFill/>
        </p:spPr>
        <p:txBody>
          <a:bodyPr wrap="square" rtlCol="0">
            <a:spAutoFit/>
          </a:bodyPr>
          <a:lstStyle/>
          <a:p>
            <a:r>
              <a:rPr kumimoji="1" lang="en-US" altLang="ja-JP" dirty="0"/>
              <a:t>9</a:t>
            </a:r>
            <a:endParaRPr kumimoji="1" lang="ja-JP" altLang="en-US"/>
          </a:p>
        </p:txBody>
      </p:sp>
      <p:sp>
        <p:nvSpPr>
          <p:cNvPr id="85" name="テキスト ボックス 84">
            <a:extLst>
              <a:ext uri="{FF2B5EF4-FFF2-40B4-BE49-F238E27FC236}">
                <a16:creationId xmlns:a16="http://schemas.microsoft.com/office/drawing/2014/main" id="{045B484E-42EF-2D4E-935D-A3B537BAAA1F}"/>
              </a:ext>
            </a:extLst>
          </p:cNvPr>
          <p:cNvSpPr txBox="1"/>
          <p:nvPr/>
        </p:nvSpPr>
        <p:spPr>
          <a:xfrm>
            <a:off x="5024304" y="3181671"/>
            <a:ext cx="304298" cy="369332"/>
          </a:xfrm>
          <a:prstGeom prst="rect">
            <a:avLst/>
          </a:prstGeom>
          <a:noFill/>
        </p:spPr>
        <p:txBody>
          <a:bodyPr wrap="square" rtlCol="0">
            <a:spAutoFit/>
          </a:bodyPr>
          <a:lstStyle/>
          <a:p>
            <a:r>
              <a:rPr kumimoji="1" lang="en-US" altLang="ja-JP" dirty="0"/>
              <a:t>3</a:t>
            </a:r>
            <a:endParaRPr kumimoji="1" lang="ja-JP" altLang="en-US"/>
          </a:p>
        </p:txBody>
      </p:sp>
      <p:sp>
        <p:nvSpPr>
          <p:cNvPr id="86" name="テキスト ボックス 85">
            <a:extLst>
              <a:ext uri="{FF2B5EF4-FFF2-40B4-BE49-F238E27FC236}">
                <a16:creationId xmlns:a16="http://schemas.microsoft.com/office/drawing/2014/main" id="{D2853B18-41DF-204B-89F5-0A6447C092D2}"/>
              </a:ext>
            </a:extLst>
          </p:cNvPr>
          <p:cNvSpPr txBox="1"/>
          <p:nvPr/>
        </p:nvSpPr>
        <p:spPr>
          <a:xfrm>
            <a:off x="5528672" y="3181702"/>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7" name="テキスト ボックス 86">
            <a:extLst>
              <a:ext uri="{FF2B5EF4-FFF2-40B4-BE49-F238E27FC236}">
                <a16:creationId xmlns:a16="http://schemas.microsoft.com/office/drawing/2014/main" id="{F3BBE7DB-7C17-C44A-8A8A-849513E792BE}"/>
              </a:ext>
            </a:extLst>
          </p:cNvPr>
          <p:cNvSpPr txBox="1"/>
          <p:nvPr/>
        </p:nvSpPr>
        <p:spPr>
          <a:xfrm>
            <a:off x="6061107" y="3192974"/>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8" name="テキスト ボックス 87">
            <a:extLst>
              <a:ext uri="{FF2B5EF4-FFF2-40B4-BE49-F238E27FC236}">
                <a16:creationId xmlns:a16="http://schemas.microsoft.com/office/drawing/2014/main" id="{1A3B1E4D-8615-384D-A4C2-3E8D02A976A7}"/>
              </a:ext>
            </a:extLst>
          </p:cNvPr>
          <p:cNvSpPr txBox="1"/>
          <p:nvPr/>
        </p:nvSpPr>
        <p:spPr>
          <a:xfrm>
            <a:off x="6538017" y="3181702"/>
            <a:ext cx="304298" cy="369332"/>
          </a:xfrm>
          <a:prstGeom prst="rect">
            <a:avLst/>
          </a:prstGeom>
          <a:noFill/>
        </p:spPr>
        <p:txBody>
          <a:bodyPr wrap="square" rtlCol="0">
            <a:spAutoFit/>
          </a:bodyPr>
          <a:lstStyle/>
          <a:p>
            <a:r>
              <a:rPr kumimoji="1" lang="en-US" altLang="ja-JP" dirty="0"/>
              <a:t>0</a:t>
            </a:r>
            <a:endParaRPr kumimoji="1" lang="ja-JP" altLang="en-US"/>
          </a:p>
        </p:txBody>
      </p:sp>
      <mc:AlternateContent xmlns:mc="http://schemas.openxmlformats.org/markup-compatibility/2006" xmlns:a14="http://schemas.microsoft.com/office/drawing/2010/main">
        <mc:Choice Requires="a14">
          <p:sp>
            <p:nvSpPr>
              <p:cNvPr id="90" name="テキスト ボックス 89">
                <a:extLst>
                  <a:ext uri="{FF2B5EF4-FFF2-40B4-BE49-F238E27FC236}">
                    <a16:creationId xmlns:a16="http://schemas.microsoft.com/office/drawing/2014/main" id="{915CC976-2CF6-514A-9207-477D0C9DC7A8}"/>
                  </a:ext>
                </a:extLst>
              </p:cNvPr>
              <p:cNvSpPr txBox="1"/>
              <p:nvPr/>
            </p:nvSpPr>
            <p:spPr>
              <a:xfrm>
                <a:off x="1416783" y="3117972"/>
                <a:ext cx="536551"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𝐷</m:t>
                          </m:r>
                        </m:e>
                        <m:sub>
                          <m:r>
                            <a:rPr lang="en-US" altLang="ja-JP" i="1">
                              <a:latin typeface="Cambria Math" panose="02040503050406030204" pitchFamily="18" charset="0"/>
                            </a:rPr>
                            <m:t>𝑖</m:t>
                          </m:r>
                        </m:sub>
                      </m:sSub>
                    </m:oMath>
                  </m:oMathPara>
                </a14:m>
                <a:endParaRPr kumimoji="1" lang="ja-JP" altLang="en-US"/>
              </a:p>
            </p:txBody>
          </p:sp>
        </mc:Choice>
        <mc:Fallback xmlns="">
          <p:sp>
            <p:nvSpPr>
              <p:cNvPr id="90" name="テキスト ボックス 89">
                <a:extLst>
                  <a:ext uri="{FF2B5EF4-FFF2-40B4-BE49-F238E27FC236}">
                    <a16:creationId xmlns:a16="http://schemas.microsoft.com/office/drawing/2014/main" id="{915CC976-2CF6-514A-9207-477D0C9DC7A8}"/>
                  </a:ext>
                </a:extLst>
              </p:cNvPr>
              <p:cNvSpPr txBox="1">
                <a:spLocks noRot="1" noChangeAspect="1" noMove="1" noResize="1" noEditPoints="1" noAdjustHandles="1" noChangeArrowheads="1" noChangeShapeType="1" noTextEdit="1"/>
              </p:cNvSpPr>
              <p:nvPr/>
            </p:nvSpPr>
            <p:spPr>
              <a:xfrm>
                <a:off x="1416783" y="3117972"/>
                <a:ext cx="536551" cy="369332"/>
              </a:xfrm>
              <a:prstGeom prst="rect">
                <a:avLst/>
              </a:prstGeom>
              <a:blipFill>
                <a:blip r:embed="rId4"/>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55" name="コンテンツ プレースホルダー 2">
                <a:extLst>
                  <a:ext uri="{FF2B5EF4-FFF2-40B4-BE49-F238E27FC236}">
                    <a16:creationId xmlns:a16="http://schemas.microsoft.com/office/drawing/2014/main" id="{8E26A285-A338-D34F-A2C9-B60C5EA75CC4}"/>
                  </a:ext>
                </a:extLst>
              </p:cNvPr>
              <p:cNvSpPr txBox="1">
                <a:spLocks/>
              </p:cNvSpPr>
              <p:nvPr/>
            </p:nvSpPr>
            <p:spPr>
              <a:xfrm>
                <a:off x="641582" y="2484127"/>
                <a:ext cx="8021632" cy="62038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r>
                  <a:rPr lang="ja-JP" altLang="en-US" b="0"/>
                  <a:t>図では</a:t>
                </a:r>
                <a14:m>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𝐾</m:t>
                        </m:r>
                      </m:e>
                      <m:sub>
                        <m:r>
                          <a:rPr lang="en-US" altLang="ja-JP" i="1">
                            <a:latin typeface="Cambria Math" panose="02040503050406030204" pitchFamily="18" charset="0"/>
                          </a:rPr>
                          <m:t>𝑥</m:t>
                        </m:r>
                      </m:sub>
                    </m:sSub>
                    <m:r>
                      <a:rPr lang="en-US" altLang="ja-JP" b="0" i="1" smtClean="0">
                        <a:latin typeface="Cambria Math" panose="02040503050406030204" pitchFamily="18" charset="0"/>
                      </a:rPr>
                      <m:t>=4.45</m:t>
                    </m:r>
                  </m:oMath>
                </a14:m>
                <a:endParaRPr lang="en-US" altLang="ja-JP" dirty="0"/>
              </a:p>
            </p:txBody>
          </p:sp>
        </mc:Choice>
        <mc:Fallback xmlns="">
          <p:sp>
            <p:nvSpPr>
              <p:cNvPr id="55" name="コンテンツ プレースホルダー 2">
                <a:extLst>
                  <a:ext uri="{FF2B5EF4-FFF2-40B4-BE49-F238E27FC236}">
                    <a16:creationId xmlns:a16="http://schemas.microsoft.com/office/drawing/2014/main" id="{8E26A285-A338-D34F-A2C9-B60C5EA75CC4}"/>
                  </a:ext>
                </a:extLst>
              </p:cNvPr>
              <p:cNvSpPr txBox="1">
                <a:spLocks noRot="1" noChangeAspect="1" noMove="1" noResize="1" noEditPoints="1" noAdjustHandles="1" noChangeArrowheads="1" noChangeShapeType="1" noTextEdit="1"/>
              </p:cNvSpPr>
              <p:nvPr/>
            </p:nvSpPr>
            <p:spPr>
              <a:xfrm>
                <a:off x="641582" y="2484127"/>
                <a:ext cx="8021632" cy="620388"/>
              </a:xfrm>
              <a:prstGeom prst="rect">
                <a:avLst/>
              </a:prstGeom>
              <a:blipFill>
                <a:blip r:embed="rId5"/>
                <a:stretch>
                  <a:fillRect l="-1424" t="-10204" b="-10204"/>
                </a:stretch>
              </a:blipFill>
            </p:spPr>
            <p:txBody>
              <a:bodyPr/>
              <a:lstStyle/>
              <a:p>
                <a:r>
                  <a:rPr lang="ja-JP" altLang="en-US">
                    <a:noFill/>
                  </a:rPr>
                  <a:t> </a:t>
                </a:r>
              </a:p>
            </p:txBody>
          </p:sp>
        </mc:Fallback>
      </mc:AlternateContent>
      <p:pic>
        <p:nvPicPr>
          <p:cNvPr id="6" name="図 5">
            <a:extLst>
              <a:ext uri="{FF2B5EF4-FFF2-40B4-BE49-F238E27FC236}">
                <a16:creationId xmlns:a16="http://schemas.microsoft.com/office/drawing/2014/main" id="{FFCE8D4E-C7FE-0E49-85A3-CFF5DCA7700B}"/>
              </a:ext>
            </a:extLst>
          </p:cNvPr>
          <p:cNvPicPr>
            <a:picLocks noChangeAspect="1"/>
          </p:cNvPicPr>
          <p:nvPr/>
        </p:nvPicPr>
        <p:blipFill>
          <a:blip r:embed="rId6"/>
          <a:stretch>
            <a:fillRect/>
          </a:stretch>
        </p:blipFill>
        <p:spPr>
          <a:xfrm>
            <a:off x="3563051" y="1708008"/>
            <a:ext cx="1957659" cy="831082"/>
          </a:xfrm>
          <a:prstGeom prst="rect">
            <a:avLst/>
          </a:prstGeom>
        </p:spPr>
      </p:pic>
    </p:spTree>
    <p:extLst>
      <p:ext uri="{BB962C8B-B14F-4D97-AF65-F5344CB8AC3E}">
        <p14:creationId xmlns:p14="http://schemas.microsoft.com/office/powerpoint/2010/main" val="34475987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kumimoji="1" lang="ja-JP" altLang="en-US"/>
              <a:t>実験環境</a:t>
            </a:r>
          </a:p>
        </p:txBody>
      </p:sp>
      <p:sp>
        <p:nvSpPr>
          <p:cNvPr id="7" name="コンテンツ プレースホルダー 6">
            <a:extLst>
              <a:ext uri="{FF2B5EF4-FFF2-40B4-BE49-F238E27FC236}">
                <a16:creationId xmlns:a16="http://schemas.microsoft.com/office/drawing/2014/main" id="{B1C4996B-AE6A-B84A-8C1F-3CB1D9C818D4}"/>
              </a:ext>
            </a:extLst>
          </p:cNvPr>
          <p:cNvSpPr>
            <a:spLocks noGrp="1"/>
          </p:cNvSpPr>
          <p:nvPr>
            <p:ph idx="1"/>
          </p:nvPr>
        </p:nvSpPr>
        <p:spPr>
          <a:xfrm>
            <a:off x="572481" y="4481178"/>
            <a:ext cx="8021632" cy="2173025"/>
          </a:xfrm>
        </p:spPr>
        <p:txBody>
          <a:bodyPr>
            <a:normAutofit/>
          </a:bodyPr>
          <a:lstStyle/>
          <a:p>
            <a:r>
              <a:rPr lang="ja-JP" altLang="en-US"/>
              <a:t>ディスプレイ：</a:t>
            </a:r>
            <a:r>
              <a:rPr lang="en-US" altLang="ja-JP" dirty="0"/>
              <a:t>21.5</a:t>
            </a:r>
            <a:r>
              <a:rPr lang="ja-JP" altLang="en-US"/>
              <a:t>インチ、</a:t>
            </a:r>
            <a:r>
              <a:rPr lang="en-US" altLang="ja-JP" dirty="0"/>
              <a:t>1920*1080</a:t>
            </a:r>
          </a:p>
          <a:p>
            <a:pPr lvl="1"/>
            <a:r>
              <a:rPr lang="ja-JP" altLang="en-US"/>
              <a:t>コンピュータと接続され、実験画面が映し出される</a:t>
            </a:r>
            <a:endParaRPr lang="en-US" altLang="ja-JP" dirty="0"/>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34</a:t>
            </a:fld>
            <a:endParaRPr lang="en-US" dirty="0"/>
          </a:p>
        </p:txBody>
      </p:sp>
      <p:pic>
        <p:nvPicPr>
          <p:cNvPr id="12" name="図 11">
            <a:extLst>
              <a:ext uri="{FF2B5EF4-FFF2-40B4-BE49-F238E27FC236}">
                <a16:creationId xmlns:a16="http://schemas.microsoft.com/office/drawing/2014/main" id="{1298A728-CA04-BC45-B20D-CCA8F5C37872}"/>
              </a:ext>
            </a:extLst>
          </p:cNvPr>
          <p:cNvPicPr>
            <a:picLocks noChangeAspect="1"/>
          </p:cNvPicPr>
          <p:nvPr/>
        </p:nvPicPr>
        <p:blipFill>
          <a:blip r:embed="rId2"/>
          <a:stretch>
            <a:fillRect/>
          </a:stretch>
        </p:blipFill>
        <p:spPr>
          <a:xfrm>
            <a:off x="2220002" y="1105012"/>
            <a:ext cx="4585647" cy="3376165"/>
          </a:xfrm>
          <a:prstGeom prst="rect">
            <a:avLst/>
          </a:prstGeom>
        </p:spPr>
      </p:pic>
    </p:spTree>
    <p:extLst>
      <p:ext uri="{BB962C8B-B14F-4D97-AF65-F5344CB8AC3E}">
        <p14:creationId xmlns:p14="http://schemas.microsoft.com/office/powerpoint/2010/main" val="18879910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0FC916E-0AF5-2446-8392-2B6CC389EBE9}"/>
              </a:ext>
            </a:extLst>
          </p:cNvPr>
          <p:cNvSpPr>
            <a:spLocks noGrp="1"/>
          </p:cNvSpPr>
          <p:nvPr>
            <p:ph type="title"/>
          </p:nvPr>
        </p:nvSpPr>
        <p:spPr/>
        <p:txBody>
          <a:bodyPr>
            <a:normAutofit/>
          </a:bodyPr>
          <a:lstStyle/>
          <a:p>
            <a:r>
              <a:rPr kumimoji="1" lang="ja-JP" altLang="en-US"/>
              <a:t>膝とマウスカーソル操作の対応</a:t>
            </a:r>
          </a:p>
        </p:txBody>
      </p:sp>
      <p:sp>
        <p:nvSpPr>
          <p:cNvPr id="3" name="コンテンツ プレースホルダー 2">
            <a:extLst>
              <a:ext uri="{FF2B5EF4-FFF2-40B4-BE49-F238E27FC236}">
                <a16:creationId xmlns:a16="http://schemas.microsoft.com/office/drawing/2014/main" id="{D64FC070-0BD5-C94C-AE60-F49372F1D919}"/>
              </a:ext>
            </a:extLst>
          </p:cNvPr>
          <p:cNvSpPr>
            <a:spLocks noGrp="1"/>
          </p:cNvSpPr>
          <p:nvPr>
            <p:ph idx="1"/>
          </p:nvPr>
        </p:nvSpPr>
        <p:spPr/>
        <p:txBody>
          <a:bodyPr/>
          <a:lstStyle/>
          <a:p>
            <a:r>
              <a:rPr lang="ja-JP" altLang="en-US"/>
              <a:t>膝とマウスの違い</a:t>
            </a:r>
            <a:endParaRPr lang="en-US" altLang="ja-JP" dirty="0"/>
          </a:p>
          <a:p>
            <a:pPr lvl="1"/>
            <a:r>
              <a:rPr kumimoji="1" lang="ja-JP" altLang="en-US"/>
              <a:t>膝は前後方向に動かすことができない</a:t>
            </a:r>
            <a:endParaRPr kumimoji="1" lang="en-US" altLang="ja-JP" dirty="0"/>
          </a:p>
          <a:p>
            <a:r>
              <a:rPr kumimoji="1" lang="ja-JP" altLang="en-US"/>
              <a:t>鉛直面</a:t>
            </a:r>
            <a:r>
              <a:rPr lang="ja-JP" altLang="en-US"/>
              <a:t>（上下左右）で膝を動かす</a:t>
            </a:r>
            <a:endParaRPr kumimoji="1" lang="ja-JP" altLang="en-US"/>
          </a:p>
        </p:txBody>
      </p:sp>
      <p:sp>
        <p:nvSpPr>
          <p:cNvPr id="4" name="スライド番号プレースホルダー 3">
            <a:extLst>
              <a:ext uri="{FF2B5EF4-FFF2-40B4-BE49-F238E27FC236}">
                <a16:creationId xmlns:a16="http://schemas.microsoft.com/office/drawing/2014/main" id="{70D2A462-D05E-B145-BA93-B4C6A8CF9132}"/>
              </a:ext>
            </a:extLst>
          </p:cNvPr>
          <p:cNvSpPr>
            <a:spLocks noGrp="1"/>
          </p:cNvSpPr>
          <p:nvPr>
            <p:ph type="sldNum" sz="quarter" idx="12"/>
          </p:nvPr>
        </p:nvSpPr>
        <p:spPr/>
        <p:txBody>
          <a:bodyPr/>
          <a:lstStyle/>
          <a:p>
            <a:fld id="{6D22F896-40B5-4ADD-8801-0D06FADFA095}" type="slidenum">
              <a:rPr lang="en-US" smtClean="0"/>
              <a:pPr/>
              <a:t>35</a:t>
            </a:fld>
            <a:endParaRPr lang="en-US" dirty="0"/>
          </a:p>
        </p:txBody>
      </p:sp>
      <p:pic>
        <p:nvPicPr>
          <p:cNvPr id="7" name="図 6">
            <a:extLst>
              <a:ext uri="{FF2B5EF4-FFF2-40B4-BE49-F238E27FC236}">
                <a16:creationId xmlns:a16="http://schemas.microsoft.com/office/drawing/2014/main" id="{71FB2EB7-9FF8-7F4F-93CD-9CE65E95E9A7}"/>
              </a:ext>
            </a:extLst>
          </p:cNvPr>
          <p:cNvPicPr>
            <a:picLocks noChangeAspect="1"/>
          </p:cNvPicPr>
          <p:nvPr/>
        </p:nvPicPr>
        <p:blipFill>
          <a:blip r:embed="rId2"/>
          <a:stretch>
            <a:fillRect/>
          </a:stretch>
        </p:blipFill>
        <p:spPr>
          <a:xfrm>
            <a:off x="874508" y="3456432"/>
            <a:ext cx="6728842" cy="2805694"/>
          </a:xfrm>
          <a:prstGeom prst="rect">
            <a:avLst/>
          </a:prstGeom>
        </p:spPr>
      </p:pic>
    </p:spTree>
    <p:extLst>
      <p:ext uri="{BB962C8B-B14F-4D97-AF65-F5344CB8AC3E}">
        <p14:creationId xmlns:p14="http://schemas.microsoft.com/office/powerpoint/2010/main" val="15314126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69523C-41F7-B544-B18B-CDCCAA8E380C}"/>
              </a:ext>
            </a:extLst>
          </p:cNvPr>
          <p:cNvSpPr>
            <a:spLocks noGrp="1"/>
          </p:cNvSpPr>
          <p:nvPr>
            <p:ph type="title"/>
          </p:nvPr>
        </p:nvSpPr>
        <p:spPr/>
        <p:txBody>
          <a:bodyPr>
            <a:normAutofit fontScale="90000"/>
          </a:bodyPr>
          <a:lstStyle/>
          <a:p>
            <a:r>
              <a:rPr kumimoji="1" lang="ja-JP" altLang="en-US"/>
              <a:t>膝の位置の認識とカーソル座標への変換を行うソフトウェア</a:t>
            </a:r>
          </a:p>
        </p:txBody>
      </p:sp>
      <p:sp>
        <p:nvSpPr>
          <p:cNvPr id="3" name="コンテンツ プレースホルダー 2">
            <a:extLst>
              <a:ext uri="{FF2B5EF4-FFF2-40B4-BE49-F238E27FC236}">
                <a16:creationId xmlns:a16="http://schemas.microsoft.com/office/drawing/2014/main" id="{8BBADB19-6B96-8B41-A3BD-5958F1093741}"/>
              </a:ext>
            </a:extLst>
          </p:cNvPr>
          <p:cNvSpPr>
            <a:spLocks noGrp="1"/>
          </p:cNvSpPr>
          <p:nvPr>
            <p:ph idx="1"/>
          </p:nvPr>
        </p:nvSpPr>
        <p:spPr/>
        <p:txBody>
          <a:bodyPr>
            <a:normAutofit fontScale="92500" lnSpcReduction="20000"/>
          </a:bodyPr>
          <a:lstStyle/>
          <a:p>
            <a:r>
              <a:rPr kumimoji="1" lang="en-US" altLang="ja-JP" dirty="0"/>
              <a:t>Xiao</a:t>
            </a:r>
            <a:r>
              <a:rPr kumimoji="1" lang="ja-JP" altLang="en-US"/>
              <a:t>ら</a:t>
            </a:r>
            <a:r>
              <a:rPr kumimoji="1" lang="en-US" altLang="ja-JP" dirty="0"/>
              <a:t>[6]</a:t>
            </a:r>
            <a:r>
              <a:rPr kumimoji="1" lang="ja-JP" altLang="en-US"/>
              <a:t>の方法を参考</a:t>
            </a:r>
            <a:endParaRPr kumimoji="1" lang="en-US" altLang="ja-JP" dirty="0"/>
          </a:p>
          <a:p>
            <a:pPr lvl="1"/>
            <a:r>
              <a:rPr lang="ja-JP" altLang="en-US"/>
              <a:t>膝の位置の認識</a:t>
            </a:r>
            <a:endParaRPr lang="en-US" altLang="ja-JP" dirty="0"/>
          </a:p>
          <a:p>
            <a:pPr marL="914400" lvl="1" indent="-514350">
              <a:buFont typeface="+mj-lt"/>
              <a:buAutoNum type="arabicPeriod"/>
            </a:pPr>
            <a:r>
              <a:rPr lang="ja-JP" altLang="en-US"/>
              <a:t>計測値を指数移動平均フィルタにかける</a:t>
            </a:r>
            <a:endParaRPr lang="en-US" altLang="ja-JP" dirty="0"/>
          </a:p>
          <a:p>
            <a:pPr marL="914400" lvl="1" indent="-514350">
              <a:buFont typeface="+mj-lt"/>
              <a:buAutoNum type="arabicPeriod"/>
            </a:pPr>
            <a:r>
              <a:rPr lang="ja-JP" altLang="en-US"/>
              <a:t>机に垂直な面において膝がどの位置にあるかを</a:t>
            </a:r>
            <a:br>
              <a:rPr lang="en-US" altLang="ja-JP" dirty="0"/>
            </a:br>
            <a:r>
              <a:rPr lang="ja-JP" altLang="en-US"/>
              <a:t>計算する</a:t>
            </a:r>
            <a:endParaRPr lang="en-US" altLang="ja-JP" dirty="0"/>
          </a:p>
          <a:p>
            <a:pPr lvl="1"/>
            <a:r>
              <a:rPr lang="ja-JP" altLang="en-US"/>
              <a:t>カーソル座標への変換</a:t>
            </a:r>
            <a:endParaRPr lang="en-US" altLang="ja-JP" dirty="0"/>
          </a:p>
          <a:p>
            <a:pPr marL="914400" lvl="1" indent="-514350">
              <a:buFont typeface="+mj-lt"/>
              <a:buAutoNum type="arabicPeriod" startAt="3"/>
            </a:pPr>
            <a:r>
              <a:rPr lang="ja-JP" altLang="en-US"/>
              <a:t>キャリブレーションにより，ユーザの膝が移動できる範囲を記録する</a:t>
            </a:r>
            <a:endParaRPr lang="en-US" altLang="ja-JP" dirty="0"/>
          </a:p>
          <a:p>
            <a:pPr marL="914400" lvl="1" indent="-514350">
              <a:buFont typeface="+mj-lt"/>
              <a:buAutoNum type="arabicPeriod" startAt="3"/>
            </a:pPr>
            <a:r>
              <a:rPr lang="ja-JP" altLang="en-US"/>
              <a:t>キャリブレーション時の値とマウスカーソルを</a:t>
            </a:r>
            <a:br>
              <a:rPr lang="en-US" altLang="ja-JP" dirty="0"/>
            </a:br>
            <a:r>
              <a:rPr lang="ja-JP" altLang="en-US"/>
              <a:t>描画するディスプレイの解像度からカーソル座標を計算する</a:t>
            </a:r>
            <a:endParaRPr lang="en-US" altLang="ja-JP" dirty="0"/>
          </a:p>
        </p:txBody>
      </p:sp>
      <p:sp>
        <p:nvSpPr>
          <p:cNvPr id="4" name="スライド番号プレースホルダー 3">
            <a:extLst>
              <a:ext uri="{FF2B5EF4-FFF2-40B4-BE49-F238E27FC236}">
                <a16:creationId xmlns:a16="http://schemas.microsoft.com/office/drawing/2014/main" id="{E8CB840B-E3FA-7C49-B48E-5CC09F2F7858}"/>
              </a:ext>
            </a:extLst>
          </p:cNvPr>
          <p:cNvSpPr>
            <a:spLocks noGrp="1"/>
          </p:cNvSpPr>
          <p:nvPr>
            <p:ph type="sldNum" sz="quarter" idx="12"/>
          </p:nvPr>
        </p:nvSpPr>
        <p:spPr/>
        <p:txBody>
          <a:bodyPr/>
          <a:lstStyle/>
          <a:p>
            <a:fld id="{6D22F896-40B5-4ADD-8801-0D06FADFA095}" type="slidenum">
              <a:rPr lang="en-US" smtClean="0"/>
              <a:pPr/>
              <a:t>36</a:t>
            </a:fld>
            <a:endParaRPr lang="en-US" dirty="0"/>
          </a:p>
        </p:txBody>
      </p:sp>
      <p:sp>
        <p:nvSpPr>
          <p:cNvPr id="6" name="テキスト ボックス 5">
            <a:extLst>
              <a:ext uri="{FF2B5EF4-FFF2-40B4-BE49-F238E27FC236}">
                <a16:creationId xmlns:a16="http://schemas.microsoft.com/office/drawing/2014/main" id="{8B4CFAAF-19BC-E545-BBCF-B55CE059826F}"/>
              </a:ext>
            </a:extLst>
          </p:cNvPr>
          <p:cNvSpPr txBox="1"/>
          <p:nvPr/>
        </p:nvSpPr>
        <p:spPr>
          <a:xfrm>
            <a:off x="549886" y="6119336"/>
            <a:ext cx="7738982" cy="738664"/>
          </a:xfrm>
          <a:prstGeom prst="rect">
            <a:avLst/>
          </a:prstGeom>
          <a:noFill/>
        </p:spPr>
        <p:txBody>
          <a:bodyPr wrap="square" rtlCol="0">
            <a:spAutoFit/>
          </a:bodyPr>
          <a:lstStyle/>
          <a:p>
            <a:r>
              <a:rPr kumimoji="1" lang="en-US" altLang="ja-JP" sz="1050" dirty="0"/>
              <a:t>[6]</a:t>
            </a:r>
            <a:r>
              <a:rPr lang="en-US" altLang="ja-JP" sz="1050" dirty="0"/>
              <a:t> Robert Xiao, Teng Cao, Ning Guo, Jun </a:t>
            </a:r>
            <a:r>
              <a:rPr lang="en-US" altLang="ja-JP" sz="1050" dirty="0" err="1"/>
              <a:t>Zhuo</a:t>
            </a:r>
            <a:r>
              <a:rPr lang="en-US" altLang="ja-JP" sz="1050" dirty="0"/>
              <a:t>, Yang Zhang, and Chris Harrison. </a:t>
            </a:r>
            <a:r>
              <a:rPr lang="en-US" altLang="ja-JP" sz="1050" dirty="0" err="1"/>
              <a:t>Lumiwatch</a:t>
            </a:r>
            <a:r>
              <a:rPr lang="en-US" altLang="ja-JP" sz="1050" dirty="0"/>
              <a:t>: On-arm projected graphics and touch input. In Proceedings of the 2018 CHI Conference on Human Factors in Computing Systems, CHI ’18, pp. 95:1–95:11, New York, NY, USA, 2018. ACM.</a:t>
            </a:r>
          </a:p>
          <a:p>
            <a:endParaRPr kumimoji="1" lang="ja-JP" altLang="en-US" sz="1050"/>
          </a:p>
        </p:txBody>
      </p:sp>
    </p:spTree>
    <p:extLst>
      <p:ext uri="{BB962C8B-B14F-4D97-AF65-F5344CB8AC3E}">
        <p14:creationId xmlns:p14="http://schemas.microsoft.com/office/powerpoint/2010/main" val="316353446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0FCF824C-DEA3-3D47-B6BC-75E90F2275AD}"/>
                  </a:ext>
                </a:extLst>
              </p:cNvPr>
              <p:cNvSpPr>
                <a:spLocks noGrp="1"/>
              </p:cNvSpPr>
              <p:nvPr>
                <p:ph idx="1"/>
              </p:nvPr>
            </p:nvSpPr>
            <p:spPr/>
            <p:txBody>
              <a:bodyPr/>
              <a:lstStyle/>
              <a:p>
                <a:pPr marL="514350" indent="-514350">
                  <a:buFont typeface="+mj-lt"/>
                  <a:buAutoNum type="arabicPeriod"/>
                </a:pPr>
                <a:r>
                  <a:rPr lang="ja-JP" altLang="en-US"/>
                  <a:t>指数移動平均フィルタ</a:t>
                </a:r>
                <a:endParaRPr lang="en-US" altLang="ja-JP" dirty="0"/>
              </a:p>
              <a:p>
                <a:pPr lvl="1"/>
                <a:r>
                  <a:rPr kumimoji="1" lang="ja-JP" altLang="en-US"/>
                  <a:t>古いデータの重みを指数関数的に減少させる</a:t>
                </a:r>
                <a:endParaRPr kumimoji="1" lang="en-US" altLang="ja-JP" dirty="0"/>
              </a:p>
              <a:p>
                <a:pPr lvl="1"/>
                <a:r>
                  <a:rPr kumimoji="1" lang="ja-JP" altLang="en-US"/>
                  <a:t>平滑化係数（</a:t>
                </a:r>
                <a14:m>
                  <m:oMath xmlns:m="http://schemas.openxmlformats.org/officeDocument/2006/math">
                    <m:r>
                      <a:rPr kumimoji="1" lang="ja-JP" altLang="en-US" i="1" smtClean="0">
                        <a:latin typeface="Cambria Math" panose="02040503050406030204" pitchFamily="18" charset="0"/>
                      </a:rPr>
                      <m:t>𝛼</m:t>
                    </m:r>
                  </m:oMath>
                </a14:m>
                <a:r>
                  <a:rPr kumimoji="1" lang="ja-JP" altLang="en-US"/>
                  <a:t>）：重みの減少度合い</a:t>
                </a:r>
                <a:endParaRPr kumimoji="1" lang="en-US" altLang="ja-JP" dirty="0"/>
              </a:p>
              <a:p>
                <a:pPr lvl="2"/>
                <a:r>
                  <a:rPr kumimoji="1" lang="ja-JP" altLang="en-US"/>
                  <a:t>本プロトタイプでは調整の結果、</a:t>
                </a:r>
                <a14:m>
                  <m:oMath xmlns:m="http://schemas.openxmlformats.org/officeDocument/2006/math">
                    <m:r>
                      <a:rPr lang="ja-JP" altLang="en-US" i="1">
                        <a:latin typeface="Cambria Math" panose="02040503050406030204" pitchFamily="18" charset="0"/>
                      </a:rPr>
                      <m:t>𝛼</m:t>
                    </m:r>
                    <m:r>
                      <a:rPr lang="en-US" altLang="ja-JP" b="0" i="1" smtClean="0">
                        <a:latin typeface="Cambria Math" panose="02040503050406030204" pitchFamily="18" charset="0"/>
                      </a:rPr>
                      <m:t>=0.10,0.65</m:t>
                    </m:r>
                  </m:oMath>
                </a14:m>
                <a:r>
                  <a:rPr kumimoji="1" lang="ja-JP" altLang="en-US" dirty="0"/>
                  <a:t>の</a:t>
                </a:r>
                <a:br>
                  <a:rPr kumimoji="1" lang="en-US" altLang="ja-JP" dirty="0"/>
                </a:br>
                <a:r>
                  <a:rPr kumimoji="1" lang="en-US" altLang="ja-JP" dirty="0"/>
                  <a:t>2</a:t>
                </a:r>
                <a:r>
                  <a:rPr kumimoji="1" lang="ja-JP" altLang="en-US"/>
                  <a:t>つのフィルタを用いる</a:t>
                </a:r>
                <a:endParaRPr kumimoji="1" lang="en-US" altLang="ja-JP" dirty="0"/>
              </a:p>
              <a:p>
                <a:pPr lvl="1"/>
                <a:r>
                  <a:rPr lang="ja-JP" altLang="en-US"/>
                  <a:t>時間</a:t>
                </a:r>
                <a14:m>
                  <m:oMath xmlns:m="http://schemas.openxmlformats.org/officeDocument/2006/math">
                    <m:r>
                      <a:rPr lang="en-US" altLang="ja-JP" b="0" i="1" smtClean="0">
                        <a:latin typeface="Cambria Math" panose="02040503050406030204" pitchFamily="18" charset="0"/>
                      </a:rPr>
                      <m:t>𝑡</m:t>
                    </m:r>
                  </m:oMath>
                </a14:m>
                <a:r>
                  <a:rPr kumimoji="1" lang="ja-JP" altLang="en-US"/>
                  <a:t>における距離データ</a:t>
                </a:r>
                <a14:m>
                  <m:oMath xmlns:m="http://schemas.openxmlformats.org/officeDocument/2006/math">
                    <m:sSup>
                      <m:sSupPr>
                        <m:ctrlPr>
                          <a:rPr kumimoji="1" lang="en-US" altLang="ja-JP" i="1" smtClean="0">
                            <a:latin typeface="Cambria Math" panose="02040503050406030204" pitchFamily="18" charset="0"/>
                          </a:rPr>
                        </m:ctrlPr>
                      </m:sSupPr>
                      <m:e>
                        <m:r>
                          <a:rPr kumimoji="1" lang="en-US" altLang="ja-JP" b="0" i="1" smtClean="0">
                            <a:latin typeface="Cambria Math" panose="02040503050406030204" pitchFamily="18" charset="0"/>
                          </a:rPr>
                          <m:t>𝑠</m:t>
                        </m:r>
                      </m:e>
                      <m:sup>
                        <m:r>
                          <a:rPr kumimoji="1" lang="en-US" altLang="ja-JP" b="0" i="1" smtClean="0">
                            <a:latin typeface="Cambria Math" panose="02040503050406030204" pitchFamily="18" charset="0"/>
                          </a:rPr>
                          <m:t>𝑡</m:t>
                        </m:r>
                      </m:sup>
                    </m:sSup>
                  </m:oMath>
                </a14:m>
                <a:r>
                  <a:rPr kumimoji="1" lang="ja-JP" altLang="en-US"/>
                  <a:t>に対し</a:t>
                </a:r>
                <a:br>
                  <a:rPr kumimoji="1" lang="en-US" altLang="ja-JP" dirty="0"/>
                </a:br>
                <a:r>
                  <a:rPr kumimoji="1" lang="ja-JP" altLang="en-US"/>
                  <a:t>フィルタリング後の値</a:t>
                </a:r>
                <a14:m>
                  <m:oMath xmlns:m="http://schemas.openxmlformats.org/officeDocument/2006/math">
                    <m:sSup>
                      <m:sSupPr>
                        <m:ctrlPr>
                          <a:rPr lang="en-US" altLang="ja-JP" i="1">
                            <a:latin typeface="Cambria Math" panose="02040503050406030204" pitchFamily="18" charset="0"/>
                          </a:rPr>
                        </m:ctrlPr>
                      </m:sSupPr>
                      <m:e>
                        <m:r>
                          <m:rPr>
                            <m:sty m:val="p"/>
                          </m:rPr>
                          <a:rPr lang="en-US" altLang="ja-JP" i="1" smtClean="0">
                            <a:latin typeface="Cambria Math" panose="02040503050406030204" pitchFamily="18" charset="0"/>
                          </a:rPr>
                          <m:t>D</m:t>
                        </m:r>
                      </m:e>
                      <m:sup>
                        <m:r>
                          <a:rPr lang="en-US" altLang="ja-JP" i="1">
                            <a:latin typeface="Cambria Math" panose="02040503050406030204" pitchFamily="18" charset="0"/>
                          </a:rPr>
                          <m:t>𝑡</m:t>
                        </m:r>
                      </m:sup>
                    </m:sSup>
                  </m:oMath>
                </a14:m>
                <a:r>
                  <a:rPr kumimoji="1" lang="ja-JP" altLang="en-US" dirty="0"/>
                  <a:t>を次のように計算する</a:t>
                </a:r>
                <a:endParaRPr kumimoji="1" lang="en-US" altLang="ja-JP" dirty="0"/>
              </a:p>
              <a:p>
                <a:pPr lvl="2"/>
                <a:endParaRPr kumimoji="1" lang="en-US" altLang="ja-JP" dirty="0"/>
              </a:p>
              <a:p>
                <a:pPr lvl="2"/>
                <a:endParaRPr kumimoji="1" lang="en-US" altLang="ja-JP" dirty="0"/>
              </a:p>
              <a:p>
                <a:endParaRPr kumimoji="1" lang="ja-JP" altLang="en-US"/>
              </a:p>
            </p:txBody>
          </p:sp>
        </mc:Choice>
        <mc:Fallback xmlns="">
          <p:sp>
            <p:nvSpPr>
              <p:cNvPr id="3" name="コンテンツ プレースホルダー 2">
                <a:extLst>
                  <a:ext uri="{FF2B5EF4-FFF2-40B4-BE49-F238E27FC236}">
                    <a16:creationId xmlns:a16="http://schemas.microsoft.com/office/drawing/2014/main" id="{0FCF824C-DEA3-3D47-B6BC-75E90F2275AD}"/>
                  </a:ext>
                </a:extLst>
              </p:cNvPr>
              <p:cNvSpPr>
                <a:spLocks noGrp="1" noRot="1" noChangeAspect="1" noMove="1" noResize="1" noEditPoints="1" noAdjustHandles="1" noChangeArrowheads="1" noChangeShapeType="1" noTextEdit="1"/>
              </p:cNvSpPr>
              <p:nvPr>
                <p:ph idx="1"/>
              </p:nvPr>
            </p:nvSpPr>
            <p:spPr>
              <a:blipFill>
                <a:blip r:embed="rId3"/>
                <a:stretch>
                  <a:fillRect l="-1580" t="-1818"/>
                </a:stretch>
              </a:blipFill>
            </p:spPr>
            <p:txBody>
              <a:bodyPr/>
              <a:lstStyle/>
              <a:p>
                <a:r>
                  <a:rPr lang="ja-JP" altLang="en-US">
                    <a:noFill/>
                  </a:rPr>
                  <a:t> </a:t>
                </a:r>
              </a:p>
            </p:txBody>
          </p:sp>
        </mc:Fallback>
      </mc:AlternateContent>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37</a:t>
            </a:fld>
            <a:endParaRPr lang="en-US" dirty="0"/>
          </a:p>
        </p:txBody>
      </p:sp>
      <p:pic>
        <p:nvPicPr>
          <p:cNvPr id="5" name="図 4">
            <a:extLst>
              <a:ext uri="{FF2B5EF4-FFF2-40B4-BE49-F238E27FC236}">
                <a16:creationId xmlns:a16="http://schemas.microsoft.com/office/drawing/2014/main" id="{3BE5BC96-D3ED-9B4A-BBE3-25C34A31CFAE}"/>
              </a:ext>
            </a:extLst>
          </p:cNvPr>
          <p:cNvPicPr>
            <a:picLocks noChangeAspect="1"/>
          </p:cNvPicPr>
          <p:nvPr/>
        </p:nvPicPr>
        <p:blipFill>
          <a:blip r:embed="rId4"/>
          <a:stretch>
            <a:fillRect/>
          </a:stretch>
        </p:blipFill>
        <p:spPr>
          <a:xfrm>
            <a:off x="2643177" y="4616450"/>
            <a:ext cx="3835051" cy="378884"/>
          </a:xfrm>
          <a:prstGeom prst="rect">
            <a:avLst/>
          </a:prstGeom>
        </p:spPr>
      </p:pic>
    </p:spTree>
    <p:extLst>
      <p:ext uri="{BB962C8B-B14F-4D97-AF65-F5344CB8AC3E}">
        <p14:creationId xmlns:p14="http://schemas.microsoft.com/office/powerpoint/2010/main" val="67501283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0FCF824C-DEA3-3D47-B6BC-75E90F2275AD}"/>
                  </a:ext>
                </a:extLst>
              </p:cNvPr>
              <p:cNvSpPr>
                <a:spLocks noGrp="1"/>
              </p:cNvSpPr>
              <p:nvPr>
                <p:ph idx="1"/>
              </p:nvPr>
            </p:nvSpPr>
            <p:spPr>
              <a:xfrm>
                <a:off x="549887" y="1142580"/>
                <a:ext cx="8021632" cy="5410620"/>
              </a:xfrm>
            </p:spPr>
            <p:txBody>
              <a:bodyPr>
                <a:normAutofit/>
              </a:bodyPr>
              <a:lstStyle/>
              <a:p>
                <a:pPr marL="514350" indent="-514350">
                  <a:buFont typeface="+mj-lt"/>
                  <a:buAutoNum type="arabicPeriod" startAt="2"/>
                </a:pPr>
                <a:r>
                  <a:rPr kumimoji="1" lang="ja-JP" altLang="en-US"/>
                  <a:t>膝の位置</a:t>
                </a:r>
                <a14:m>
                  <m:oMath xmlns:m="http://schemas.openxmlformats.org/officeDocument/2006/math">
                    <m:r>
                      <a:rPr lang="ja-JP" altLang="en-US" i="1">
                        <a:latin typeface="Cambria Math" panose="02040503050406030204" pitchFamily="18" charset="0"/>
                      </a:rPr>
                      <m:t>（</m:t>
                    </m:r>
                    <m:sSubSup>
                      <m:sSubSupPr>
                        <m:ctrlPr>
                          <a:rPr lang="en-US" altLang="ja-JP" i="1" smtClean="0">
                            <a:latin typeface="Cambria Math" panose="02040503050406030204" pitchFamily="18" charset="0"/>
                          </a:rPr>
                        </m:ctrlPr>
                      </m:sSubSupPr>
                      <m:e>
                        <m:r>
                          <a:rPr lang="en-US" altLang="ja-JP" i="1">
                            <a:latin typeface="Cambria Math" panose="02040503050406030204" pitchFamily="18" charset="0"/>
                          </a:rPr>
                          <m:t>𝐾</m:t>
                        </m:r>
                      </m:e>
                      <m:sub>
                        <m:r>
                          <a:rPr lang="en-US" altLang="ja-JP" b="0" i="1" smtClean="0">
                            <a:latin typeface="Cambria Math" panose="02040503050406030204" pitchFamily="18" charset="0"/>
                          </a:rPr>
                          <m:t>𝑥</m:t>
                        </m:r>
                      </m:sub>
                      <m:sup>
                        <m:r>
                          <a:rPr lang="en-US" altLang="ja-JP" b="0" i="1" smtClean="0">
                            <a:latin typeface="Cambria Math" panose="02040503050406030204" pitchFamily="18" charset="0"/>
                          </a:rPr>
                          <m:t>𝑡</m:t>
                        </m:r>
                      </m:sup>
                    </m:sSubSup>
                    <m:r>
                      <a:rPr lang="en-US" altLang="ja-JP" b="0" i="1" smtClean="0">
                        <a:latin typeface="Cambria Math" panose="02040503050406030204" pitchFamily="18" charset="0"/>
                      </a:rPr>
                      <m:t>,  </m:t>
                    </m:r>
                    <m:sSubSup>
                      <m:sSubSupPr>
                        <m:ctrlPr>
                          <a:rPr lang="en-US" altLang="ja-JP" b="0" i="1" smtClean="0">
                            <a:latin typeface="Cambria Math" panose="02040503050406030204" pitchFamily="18" charset="0"/>
                          </a:rPr>
                        </m:ctrlPr>
                      </m:sSubSupPr>
                      <m:e>
                        <m:r>
                          <a:rPr lang="en-US" altLang="ja-JP" b="0" i="1" smtClean="0">
                            <a:latin typeface="Cambria Math" panose="02040503050406030204" pitchFamily="18" charset="0"/>
                          </a:rPr>
                          <m:t>𝐾</m:t>
                        </m:r>
                      </m:e>
                      <m:sub>
                        <m:r>
                          <a:rPr lang="en-US" altLang="ja-JP" b="0" i="1" smtClean="0">
                            <a:latin typeface="Cambria Math" panose="02040503050406030204" pitchFamily="18" charset="0"/>
                          </a:rPr>
                          <m:t>𝑦</m:t>
                        </m:r>
                      </m:sub>
                      <m:sup>
                        <m:r>
                          <a:rPr lang="en-US" altLang="ja-JP" b="0" i="1" smtClean="0">
                            <a:latin typeface="Cambria Math" panose="02040503050406030204" pitchFamily="18" charset="0"/>
                          </a:rPr>
                          <m:t>𝑡</m:t>
                        </m:r>
                      </m:sup>
                    </m:sSubSup>
                    <m:r>
                      <a:rPr lang="ja-JP" altLang="en-US" i="1">
                        <a:latin typeface="Cambria Math" panose="02040503050406030204" pitchFamily="18" charset="0"/>
                      </a:rPr>
                      <m:t>）</m:t>
                    </m:r>
                  </m:oMath>
                </a14:m>
                <a:r>
                  <a:rPr kumimoji="1" lang="ja-JP" altLang="en-US"/>
                  <a:t>の計算</a:t>
                </a:r>
                <a:endParaRPr kumimoji="1" lang="en-US" altLang="ja-JP" dirty="0"/>
              </a:p>
              <a:p>
                <a:pPr marL="914400" lvl="1" indent="-457200">
                  <a:buFont typeface="+mj-lt"/>
                  <a:buAutoNum type="arabicPeriod"/>
                </a:pPr>
                <a:r>
                  <a:rPr lang="ja-JP" altLang="en-US"/>
                  <a:t>各距離センサの値を</a:t>
                </a:r>
                <a14:m>
                  <m:oMath xmlns:m="http://schemas.openxmlformats.org/officeDocument/2006/math">
                    <m:r>
                      <m:rPr>
                        <m:sty m:val="p"/>
                      </m:rPr>
                      <a:rPr lang="ja-JP" altLang="en-US" i="0" smtClean="0">
                        <a:latin typeface="Cambria Math" panose="02040503050406030204" pitchFamily="18" charset="0"/>
                      </a:rPr>
                      <m:t>α</m:t>
                    </m:r>
                    <m:r>
                      <a:rPr lang="en-US" altLang="ja-JP" b="0" i="0" smtClean="0">
                        <a:latin typeface="Cambria Math" panose="02040503050406030204" pitchFamily="18" charset="0"/>
                      </a:rPr>
                      <m:t>=0.10</m:t>
                    </m:r>
                  </m:oMath>
                </a14:m>
                <a:r>
                  <a:rPr lang="ja-JP" altLang="en-US"/>
                  <a:t>の指数移動平均</a:t>
                </a:r>
                <a:br>
                  <a:rPr lang="en-US" altLang="ja-JP" dirty="0"/>
                </a:br>
                <a:r>
                  <a:rPr lang="ja-JP" altLang="en-US"/>
                  <a:t>フィルタにかける（</a:t>
                </a:r>
                <a14:m>
                  <m:oMath xmlns:m="http://schemas.openxmlformats.org/officeDocument/2006/math">
                    <m:r>
                      <a:rPr lang="en-US" altLang="ja-JP" b="0" i="0" smtClean="0">
                        <a:latin typeface="Cambria Math" panose="02040503050406030204" pitchFamily="18" charset="0"/>
                      </a:rPr>
                      <m:t>=</m:t>
                    </m:r>
                    <m:sSubSup>
                      <m:sSubSupPr>
                        <m:ctrlPr>
                          <a:rPr lang="en-US" altLang="ja-JP" i="1" smtClean="0">
                            <a:latin typeface="Cambria Math" panose="02040503050406030204" pitchFamily="18" charset="0"/>
                          </a:rPr>
                        </m:ctrlPr>
                      </m:sSubSupPr>
                      <m:e>
                        <m:r>
                          <a:rPr lang="en-US" altLang="ja-JP" b="0" i="1" smtClean="0">
                            <a:latin typeface="Cambria Math" panose="02040503050406030204" pitchFamily="18" charset="0"/>
                          </a:rPr>
                          <m:t>𝐷</m:t>
                        </m:r>
                      </m:e>
                      <m:sub>
                        <m:r>
                          <a:rPr lang="en-US" altLang="ja-JP" b="0" i="1" smtClean="0">
                            <a:latin typeface="Cambria Math" panose="02040503050406030204" pitchFamily="18" charset="0"/>
                          </a:rPr>
                          <m:t>𝑖</m:t>
                        </m:r>
                      </m:sub>
                      <m:sup>
                        <m:r>
                          <a:rPr lang="en-US" altLang="ja-JP" b="0" i="1" smtClean="0">
                            <a:latin typeface="Cambria Math" panose="02040503050406030204" pitchFamily="18" charset="0"/>
                          </a:rPr>
                          <m:t>𝑡</m:t>
                        </m:r>
                      </m:sup>
                    </m:sSubSup>
                    <m:r>
                      <a:rPr lang="ja-JP" altLang="en-US" b="0" i="0" smtClean="0">
                        <a:latin typeface="Cambria Math" panose="02040503050406030204" pitchFamily="18" charset="0"/>
                      </a:rPr>
                      <m:t> </m:t>
                    </m:r>
                    <m:r>
                      <a:rPr lang="ja-JP" altLang="en-US" i="0">
                        <a:latin typeface="Cambria Math" panose="02040503050406030204" pitchFamily="18" charset="0"/>
                      </a:rPr>
                      <m:t>（</m:t>
                    </m:r>
                    <m:r>
                      <a:rPr lang="en-US" altLang="ja-JP" b="0" i="1" smtClean="0">
                        <a:latin typeface="Cambria Math" panose="02040503050406030204" pitchFamily="18" charset="0"/>
                      </a:rPr>
                      <m:t>𝑖</m:t>
                    </m:r>
                    <m:r>
                      <a:rPr lang="en-US" altLang="ja-JP" b="0" i="1" smtClean="0">
                        <a:latin typeface="Cambria Math" panose="02040503050406030204" pitchFamily="18" charset="0"/>
                      </a:rPr>
                      <m:t>=0,1,…9</m:t>
                    </m:r>
                    <m:r>
                      <a:rPr lang="ja-JP" altLang="en-US" i="0">
                        <a:latin typeface="Cambria Math" panose="02040503050406030204" pitchFamily="18" charset="0"/>
                      </a:rPr>
                      <m:t>）</m:t>
                    </m:r>
                  </m:oMath>
                </a14:m>
                <a:r>
                  <a:rPr lang="ja-JP" altLang="en-US"/>
                  <a:t>）</a:t>
                </a:r>
                <a:endParaRPr lang="en-US" altLang="ja-JP" dirty="0"/>
              </a:p>
              <a:p>
                <a:pPr marL="914400" lvl="1" indent="-457200">
                  <a:buFont typeface="+mj-lt"/>
                  <a:buAutoNum type="arabicPeriod"/>
                </a:pPr>
                <a14:m>
                  <m:oMath xmlns:m="http://schemas.openxmlformats.org/officeDocument/2006/math">
                    <m:sSubSup>
                      <m:sSubSupPr>
                        <m:ctrlPr>
                          <a:rPr lang="en-US" altLang="ja-JP" i="1">
                            <a:latin typeface="Cambria Math" panose="02040503050406030204" pitchFamily="18" charset="0"/>
                          </a:rPr>
                        </m:ctrlPr>
                      </m:sSubSupPr>
                      <m:e>
                        <m:r>
                          <a:rPr lang="en-US" altLang="ja-JP" i="1">
                            <a:latin typeface="Cambria Math" panose="02040503050406030204" pitchFamily="18" charset="0"/>
                          </a:rPr>
                          <m:t>𝐾</m:t>
                        </m:r>
                      </m:e>
                      <m:sub>
                        <m:r>
                          <a:rPr lang="en-US" altLang="ja-JP" i="1">
                            <a:latin typeface="Cambria Math" panose="02040503050406030204" pitchFamily="18" charset="0"/>
                          </a:rPr>
                          <m:t>𝑦</m:t>
                        </m:r>
                      </m:sub>
                      <m:sup>
                        <m:r>
                          <a:rPr lang="en-US" altLang="ja-JP" i="1">
                            <a:latin typeface="Cambria Math" panose="02040503050406030204" pitchFamily="18" charset="0"/>
                          </a:rPr>
                          <m:t>𝑡</m:t>
                        </m:r>
                      </m:sup>
                    </m:sSubSup>
                  </m:oMath>
                </a14:m>
                <a:r>
                  <a:rPr lang="ja-JP" altLang="en-US"/>
                  <a:t>を</a:t>
                </a:r>
                <a14:m>
                  <m:oMath xmlns:m="http://schemas.openxmlformats.org/officeDocument/2006/math">
                    <m:sSubSup>
                      <m:sSubSupPr>
                        <m:ctrlPr>
                          <a:rPr lang="en-US" altLang="ja-JP" i="1">
                            <a:latin typeface="Cambria Math" panose="02040503050406030204" pitchFamily="18" charset="0"/>
                          </a:rPr>
                        </m:ctrlPr>
                      </m:sSubSupPr>
                      <m:e>
                        <m:r>
                          <a:rPr lang="en-US" altLang="ja-JP" i="1">
                            <a:latin typeface="Cambria Math" panose="02040503050406030204" pitchFamily="18" charset="0"/>
                          </a:rPr>
                          <m:t>𝐷</m:t>
                        </m:r>
                      </m:e>
                      <m:sub>
                        <m:r>
                          <a:rPr lang="en-US" altLang="ja-JP" i="1">
                            <a:latin typeface="Cambria Math" panose="02040503050406030204" pitchFamily="18" charset="0"/>
                          </a:rPr>
                          <m:t>𝑖</m:t>
                        </m:r>
                      </m:sub>
                      <m:sup>
                        <m:r>
                          <a:rPr lang="en-US" altLang="ja-JP" i="1">
                            <a:latin typeface="Cambria Math" panose="02040503050406030204" pitchFamily="18" charset="0"/>
                          </a:rPr>
                          <m:t>𝑡</m:t>
                        </m:r>
                      </m:sup>
                    </m:sSubSup>
                  </m:oMath>
                </a14:m>
                <a:r>
                  <a:rPr lang="ja-JP" altLang="en-US"/>
                  <a:t>の最小値とする</a:t>
                </a:r>
                <a:endParaRPr lang="en-US" altLang="ja-JP" dirty="0"/>
              </a:p>
              <a:p>
                <a:pPr marL="914400" lvl="1" indent="-457200">
                  <a:buFont typeface="+mj-lt"/>
                  <a:buAutoNum type="arabicPeriod"/>
                </a:pPr>
                <a:endParaRPr lang="en-US" altLang="ja-JP" dirty="0"/>
              </a:p>
              <a:p>
                <a:pPr marL="914400" lvl="1" indent="-457200">
                  <a:buFont typeface="+mj-lt"/>
                  <a:buAutoNum type="arabicPeriod"/>
                </a:pPr>
                <a14:m>
                  <m:oMath xmlns:m="http://schemas.openxmlformats.org/officeDocument/2006/math">
                    <m:r>
                      <a:rPr lang="en-US" altLang="ja-JP" i="1">
                        <a:latin typeface="Cambria Math" panose="02040503050406030204" pitchFamily="18" charset="0"/>
                      </a:rPr>
                      <m:t>𝑖</m:t>
                    </m:r>
                  </m:oMath>
                </a14:m>
                <a:r>
                  <a:rPr lang="ja-JP" altLang="en-US"/>
                  <a:t>番目の距離センサの位置（</a:t>
                </a:r>
                <a:r>
                  <a:rPr lang="en-US" altLang="ja-JP" dirty="0"/>
                  <a:t> </a:t>
                </a:r>
                <a14:m>
                  <m:oMath xmlns:m="http://schemas.openxmlformats.org/officeDocument/2006/math">
                    <m:r>
                      <a:rPr lang="en-US" altLang="ja-JP" i="1">
                        <a:latin typeface="Cambria Math" panose="02040503050406030204" pitchFamily="18" charset="0"/>
                      </a:rPr>
                      <m:t>𝑖</m:t>
                    </m:r>
                    <m:r>
                      <a:rPr lang="en-US" altLang="ja-JP" i="1">
                        <a:latin typeface="Cambria Math" panose="02040503050406030204" pitchFamily="18" charset="0"/>
                      </a:rPr>
                      <m:t> </m:t>
                    </m:r>
                  </m:oMath>
                </a14:m>
                <a:r>
                  <a:rPr lang="ja-JP" altLang="en-US"/>
                  <a:t>）に対し重み</a:t>
                </a:r>
                <a14:m>
                  <m:oMath xmlns:m="http://schemas.openxmlformats.org/officeDocument/2006/math">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𝑤</m:t>
                        </m:r>
                      </m:e>
                      <m:sub>
                        <m:r>
                          <a:rPr lang="en-US" altLang="ja-JP" b="0" i="1" smtClean="0">
                            <a:latin typeface="Cambria Math" panose="02040503050406030204" pitchFamily="18" charset="0"/>
                          </a:rPr>
                          <m:t>𝑖</m:t>
                        </m:r>
                      </m:sub>
                    </m:sSub>
                  </m:oMath>
                </a14:m>
                <a:r>
                  <a:rPr lang="ja-JP" altLang="en-US" dirty="0"/>
                  <a:t>を</a:t>
                </a:r>
                <a:br>
                  <a:rPr lang="en-US" altLang="ja-JP" dirty="0"/>
                </a:br>
                <a:r>
                  <a:rPr lang="ja-JP" altLang="en-US"/>
                  <a:t>つけ、</a:t>
                </a:r>
                <a:r>
                  <a:rPr lang="en-US" altLang="ja-JP" dirty="0"/>
                  <a:t> </a:t>
                </a:r>
                <a14:m>
                  <m:oMath xmlns:m="http://schemas.openxmlformats.org/officeDocument/2006/math">
                    <m:sSubSup>
                      <m:sSubSupPr>
                        <m:ctrlPr>
                          <a:rPr lang="en-US" altLang="ja-JP" i="1">
                            <a:latin typeface="Cambria Math" panose="02040503050406030204" pitchFamily="18" charset="0"/>
                          </a:rPr>
                        </m:ctrlPr>
                      </m:sSubSupPr>
                      <m:e>
                        <m:r>
                          <a:rPr lang="en-US" altLang="ja-JP" i="1">
                            <a:latin typeface="Cambria Math" panose="02040503050406030204" pitchFamily="18" charset="0"/>
                          </a:rPr>
                          <m:t>𝐾</m:t>
                        </m:r>
                      </m:e>
                      <m:sub>
                        <m:r>
                          <a:rPr lang="en-US" altLang="ja-JP" i="1">
                            <a:latin typeface="Cambria Math" panose="02040503050406030204" pitchFamily="18" charset="0"/>
                          </a:rPr>
                          <m:t>𝑥</m:t>
                        </m:r>
                      </m:sub>
                      <m:sup>
                        <m:r>
                          <a:rPr lang="en-US" altLang="ja-JP" i="1">
                            <a:latin typeface="Cambria Math" panose="02040503050406030204" pitchFamily="18" charset="0"/>
                          </a:rPr>
                          <m:t>𝑡</m:t>
                        </m:r>
                      </m:sup>
                    </m:sSubSup>
                  </m:oMath>
                </a14:m>
                <a:r>
                  <a:rPr lang="ja-JP" altLang="en-US" dirty="0"/>
                  <a:t>を</a:t>
                </a:r>
                <a:r>
                  <a:rPr lang="ja-JP" altLang="en-US"/>
                  <a:t>計算する</a:t>
                </a:r>
                <a:endParaRPr lang="en-US" altLang="ja-JP" dirty="0"/>
              </a:p>
              <a:p>
                <a:pPr marL="914400" lvl="1" indent="-457200">
                  <a:buFont typeface="+mj-lt"/>
                  <a:buAutoNum type="arabicPeriod"/>
                </a:pPr>
                <a:endParaRPr lang="en-US" altLang="ja-JP" dirty="0"/>
              </a:p>
              <a:p>
                <a:pPr marL="914400" lvl="1" indent="-457200">
                  <a:buFont typeface="+mj-lt"/>
                  <a:buAutoNum type="arabicPeriod"/>
                </a:pPr>
                <a:endParaRPr lang="en-US" altLang="ja-JP" dirty="0"/>
              </a:p>
              <a:p>
                <a:pPr marL="914400" lvl="1" indent="-457200">
                  <a:buFont typeface="+mj-lt"/>
                  <a:buAutoNum type="arabicPeriod"/>
                </a:pPr>
                <a:r>
                  <a:rPr lang="ja-JP" altLang="en-US"/>
                  <a:t>得られた</a:t>
                </a:r>
                <a14:m>
                  <m:oMath xmlns:m="http://schemas.openxmlformats.org/officeDocument/2006/math">
                    <m:r>
                      <a:rPr lang="ja-JP" altLang="en-US" i="1">
                        <a:latin typeface="Cambria Math" panose="02040503050406030204" pitchFamily="18" charset="0"/>
                      </a:rPr>
                      <m:t>（</m:t>
                    </m:r>
                    <m:sSubSup>
                      <m:sSubSupPr>
                        <m:ctrlPr>
                          <a:rPr lang="en-US" altLang="ja-JP" i="1">
                            <a:latin typeface="Cambria Math" panose="02040503050406030204" pitchFamily="18" charset="0"/>
                          </a:rPr>
                        </m:ctrlPr>
                      </m:sSubSupPr>
                      <m:e>
                        <m:r>
                          <a:rPr lang="en-US" altLang="ja-JP" i="1">
                            <a:latin typeface="Cambria Math" panose="02040503050406030204" pitchFamily="18" charset="0"/>
                          </a:rPr>
                          <m:t>𝐾</m:t>
                        </m:r>
                      </m:e>
                      <m:sub>
                        <m:r>
                          <a:rPr lang="en-US" altLang="ja-JP" i="1">
                            <a:latin typeface="Cambria Math" panose="02040503050406030204" pitchFamily="18" charset="0"/>
                          </a:rPr>
                          <m:t>𝑥</m:t>
                        </m:r>
                      </m:sub>
                      <m:sup>
                        <m:r>
                          <a:rPr lang="en-US" altLang="ja-JP" i="1">
                            <a:latin typeface="Cambria Math" panose="02040503050406030204" pitchFamily="18" charset="0"/>
                          </a:rPr>
                          <m:t>𝑡</m:t>
                        </m:r>
                      </m:sup>
                    </m:sSubSup>
                    <m:r>
                      <a:rPr lang="en-US" altLang="ja-JP" i="1">
                        <a:latin typeface="Cambria Math" panose="02040503050406030204" pitchFamily="18" charset="0"/>
                      </a:rPr>
                      <m:t>,  </m:t>
                    </m:r>
                    <m:sSubSup>
                      <m:sSubSupPr>
                        <m:ctrlPr>
                          <a:rPr lang="en-US" altLang="ja-JP" i="1">
                            <a:latin typeface="Cambria Math" panose="02040503050406030204" pitchFamily="18" charset="0"/>
                          </a:rPr>
                        </m:ctrlPr>
                      </m:sSubSupPr>
                      <m:e>
                        <m:r>
                          <a:rPr lang="en-US" altLang="ja-JP" i="1">
                            <a:latin typeface="Cambria Math" panose="02040503050406030204" pitchFamily="18" charset="0"/>
                          </a:rPr>
                          <m:t>𝐾</m:t>
                        </m:r>
                      </m:e>
                      <m:sub>
                        <m:r>
                          <a:rPr lang="en-US" altLang="ja-JP" i="1">
                            <a:latin typeface="Cambria Math" panose="02040503050406030204" pitchFamily="18" charset="0"/>
                          </a:rPr>
                          <m:t>𝑦</m:t>
                        </m:r>
                      </m:sub>
                      <m:sup>
                        <m:r>
                          <a:rPr lang="en-US" altLang="ja-JP" i="1">
                            <a:latin typeface="Cambria Math" panose="02040503050406030204" pitchFamily="18" charset="0"/>
                          </a:rPr>
                          <m:t>𝑡</m:t>
                        </m:r>
                      </m:sup>
                    </m:sSubSup>
                    <m:r>
                      <a:rPr lang="ja-JP" altLang="en-US" i="1">
                        <a:latin typeface="Cambria Math" panose="02040503050406030204" pitchFamily="18" charset="0"/>
                      </a:rPr>
                      <m:t>）</m:t>
                    </m:r>
                  </m:oMath>
                </a14:m>
                <a:r>
                  <a:rPr lang="ja-JP" altLang="en-US" dirty="0"/>
                  <a:t>を</a:t>
                </a:r>
                <a14:m>
                  <m:oMath xmlns:m="http://schemas.openxmlformats.org/officeDocument/2006/math">
                    <m:r>
                      <m:rPr>
                        <m:sty m:val="p"/>
                      </m:rPr>
                      <a:rPr lang="ja-JP" altLang="en-US">
                        <a:latin typeface="Cambria Math" panose="02040503050406030204" pitchFamily="18" charset="0"/>
                      </a:rPr>
                      <m:t>α</m:t>
                    </m:r>
                    <m:r>
                      <a:rPr lang="en-US" altLang="ja-JP">
                        <a:latin typeface="Cambria Math" panose="02040503050406030204" pitchFamily="18" charset="0"/>
                      </a:rPr>
                      <m:t>=0.</m:t>
                    </m:r>
                    <m:r>
                      <a:rPr lang="en-US" altLang="ja-JP" b="0" i="0" smtClean="0">
                        <a:latin typeface="Cambria Math" panose="02040503050406030204" pitchFamily="18" charset="0"/>
                      </a:rPr>
                      <m:t>65</m:t>
                    </m:r>
                  </m:oMath>
                </a14:m>
                <a:r>
                  <a:rPr lang="ja-JP" altLang="en-US"/>
                  <a:t>の指数移動平均</a:t>
                </a:r>
                <a:br>
                  <a:rPr lang="en-US" altLang="ja-JP" dirty="0"/>
                </a:br>
                <a:r>
                  <a:rPr lang="ja-JP" altLang="en-US"/>
                  <a:t>フィルタにかける</a:t>
                </a:r>
                <a:endParaRPr lang="en-US" altLang="ja-JP" dirty="0"/>
              </a:p>
              <a:p>
                <a:pPr marL="457200" lvl="1" indent="0">
                  <a:buNone/>
                </a:pPr>
                <a:endParaRPr lang="en-US" altLang="ja-JP" dirty="0"/>
              </a:p>
            </p:txBody>
          </p:sp>
        </mc:Choice>
        <mc:Fallback xmlns="">
          <p:sp>
            <p:nvSpPr>
              <p:cNvPr id="3" name="コンテンツ プレースホルダー 2">
                <a:extLst>
                  <a:ext uri="{FF2B5EF4-FFF2-40B4-BE49-F238E27FC236}">
                    <a16:creationId xmlns:a16="http://schemas.microsoft.com/office/drawing/2014/main" id="{0FCF824C-DEA3-3D47-B6BC-75E90F2275AD}"/>
                  </a:ext>
                </a:extLst>
              </p:cNvPr>
              <p:cNvSpPr>
                <a:spLocks noGrp="1" noRot="1" noChangeAspect="1" noMove="1" noResize="1" noEditPoints="1" noAdjustHandles="1" noChangeArrowheads="1" noChangeShapeType="1" noTextEdit="1"/>
              </p:cNvSpPr>
              <p:nvPr>
                <p:ph idx="1"/>
              </p:nvPr>
            </p:nvSpPr>
            <p:spPr>
              <a:xfrm>
                <a:off x="549887" y="1142580"/>
                <a:ext cx="8021632" cy="5410620"/>
              </a:xfrm>
              <a:blipFill>
                <a:blip r:embed="rId3"/>
                <a:stretch>
                  <a:fillRect l="-1580" t="-1171"/>
                </a:stretch>
              </a:blipFill>
            </p:spPr>
            <p:txBody>
              <a:bodyPr/>
              <a:lstStyle/>
              <a:p>
                <a:r>
                  <a:rPr lang="ja-JP" altLang="en-US">
                    <a:noFill/>
                  </a:rPr>
                  <a:t> </a:t>
                </a:r>
              </a:p>
            </p:txBody>
          </p:sp>
        </mc:Fallback>
      </mc:AlternateContent>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38</a:t>
            </a:fld>
            <a:endParaRPr lang="en-US" dirty="0"/>
          </a:p>
        </p:txBody>
      </p:sp>
      <p:pic>
        <p:nvPicPr>
          <p:cNvPr id="6" name="図 5">
            <a:extLst>
              <a:ext uri="{FF2B5EF4-FFF2-40B4-BE49-F238E27FC236}">
                <a16:creationId xmlns:a16="http://schemas.microsoft.com/office/drawing/2014/main" id="{29699B23-D48E-4040-B00B-73CF2CD7985F}"/>
              </a:ext>
            </a:extLst>
          </p:cNvPr>
          <p:cNvPicPr>
            <a:picLocks noChangeAspect="1"/>
          </p:cNvPicPr>
          <p:nvPr/>
        </p:nvPicPr>
        <p:blipFill>
          <a:blip r:embed="rId4"/>
          <a:stretch>
            <a:fillRect/>
          </a:stretch>
        </p:blipFill>
        <p:spPr>
          <a:xfrm>
            <a:off x="3673475" y="3207390"/>
            <a:ext cx="1797050" cy="443219"/>
          </a:xfrm>
          <a:prstGeom prst="rect">
            <a:avLst/>
          </a:prstGeom>
        </p:spPr>
      </p:pic>
      <p:pic>
        <p:nvPicPr>
          <p:cNvPr id="7" name="図 6">
            <a:extLst>
              <a:ext uri="{FF2B5EF4-FFF2-40B4-BE49-F238E27FC236}">
                <a16:creationId xmlns:a16="http://schemas.microsoft.com/office/drawing/2014/main" id="{0693F29B-9E45-4D4C-9318-CA1FC2D40312}"/>
              </a:ext>
            </a:extLst>
          </p:cNvPr>
          <p:cNvPicPr>
            <a:picLocks noChangeAspect="1"/>
          </p:cNvPicPr>
          <p:nvPr/>
        </p:nvPicPr>
        <p:blipFill>
          <a:blip r:embed="rId5"/>
          <a:stretch>
            <a:fillRect/>
          </a:stretch>
        </p:blipFill>
        <p:spPr>
          <a:xfrm>
            <a:off x="2351427" y="4584930"/>
            <a:ext cx="2209276" cy="700502"/>
          </a:xfrm>
          <a:prstGeom prst="rect">
            <a:avLst/>
          </a:prstGeom>
        </p:spPr>
      </p:pic>
      <p:pic>
        <p:nvPicPr>
          <p:cNvPr id="8" name="図 7">
            <a:extLst>
              <a:ext uri="{FF2B5EF4-FFF2-40B4-BE49-F238E27FC236}">
                <a16:creationId xmlns:a16="http://schemas.microsoft.com/office/drawing/2014/main" id="{797793C1-96C3-A04A-AE90-618F6C9C3069}"/>
              </a:ext>
            </a:extLst>
          </p:cNvPr>
          <p:cNvPicPr>
            <a:picLocks noChangeAspect="1"/>
          </p:cNvPicPr>
          <p:nvPr/>
        </p:nvPicPr>
        <p:blipFill>
          <a:blip r:embed="rId6"/>
          <a:stretch>
            <a:fillRect/>
          </a:stretch>
        </p:blipFill>
        <p:spPr>
          <a:xfrm>
            <a:off x="5000052" y="4584930"/>
            <a:ext cx="1650073" cy="700503"/>
          </a:xfrm>
          <a:prstGeom prst="rect">
            <a:avLst/>
          </a:prstGeom>
        </p:spPr>
      </p:pic>
    </p:spTree>
    <p:extLst>
      <p:ext uri="{BB962C8B-B14F-4D97-AF65-F5344CB8AC3E}">
        <p14:creationId xmlns:p14="http://schemas.microsoft.com/office/powerpoint/2010/main" val="422608819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AEB81EB-6955-C04B-BE6A-934003CAB59E}"/>
              </a:ext>
            </a:extLst>
          </p:cNvPr>
          <p:cNvSpPr>
            <a:spLocks noGrp="1"/>
          </p:cNvSpPr>
          <p:nvPr>
            <p:ph type="title"/>
          </p:nvPr>
        </p:nvSpPr>
        <p:spPr>
          <a:xfrm>
            <a:off x="549887" y="51873"/>
            <a:ext cx="7053464" cy="989621"/>
          </a:xfrm>
        </p:spPr>
        <p:txBody>
          <a:bodyPr/>
          <a:lstStyle/>
          <a:p>
            <a:r>
              <a:rPr kumimoji="1" lang="ja-JP" altLang="en-US"/>
              <a:t>目的・アプローチ</a:t>
            </a:r>
          </a:p>
        </p:txBody>
      </p:sp>
      <p:sp>
        <p:nvSpPr>
          <p:cNvPr id="3" name="コンテンツ プレースホルダー 2">
            <a:extLst>
              <a:ext uri="{FF2B5EF4-FFF2-40B4-BE49-F238E27FC236}">
                <a16:creationId xmlns:a16="http://schemas.microsoft.com/office/drawing/2014/main" id="{62750D7D-AF2C-FA45-B3E6-6DB7C74BFA36}"/>
              </a:ext>
            </a:extLst>
          </p:cNvPr>
          <p:cNvSpPr>
            <a:spLocks noGrp="1"/>
          </p:cNvSpPr>
          <p:nvPr>
            <p:ph idx="1"/>
          </p:nvPr>
        </p:nvSpPr>
        <p:spPr/>
        <p:txBody>
          <a:bodyPr/>
          <a:lstStyle/>
          <a:p>
            <a:r>
              <a:rPr lang="ja-JP" altLang="en-US">
                <a:solidFill>
                  <a:schemeClr val="tx1">
                    <a:lumMod val="65000"/>
                    <a:lumOff val="35000"/>
                  </a:schemeClr>
                </a:solidFill>
              </a:rPr>
              <a:t>特別な装置を取り付けることなく足を用いた</a:t>
            </a:r>
            <a:br>
              <a:rPr lang="en-US" altLang="ja-JP" dirty="0">
                <a:solidFill>
                  <a:schemeClr val="tx1">
                    <a:lumMod val="65000"/>
                    <a:lumOff val="35000"/>
                  </a:schemeClr>
                </a:solidFill>
              </a:rPr>
            </a:br>
            <a:r>
              <a:rPr lang="ja-JP" altLang="en-US">
                <a:solidFill>
                  <a:schemeClr val="tx1">
                    <a:lumMod val="65000"/>
                    <a:lumOff val="35000"/>
                  </a:schemeClr>
                </a:solidFill>
              </a:rPr>
              <a:t>こんぴゅーたのそうｓ</a:t>
            </a:r>
            <a:endParaRPr lang="en-US" altLang="ja-JP" dirty="0">
              <a:solidFill>
                <a:schemeClr val="tx1">
                  <a:lumMod val="65000"/>
                  <a:lumOff val="35000"/>
                </a:schemeClr>
              </a:solidFill>
            </a:endParaRPr>
          </a:p>
          <a:p>
            <a:endParaRPr lang="en-US" altLang="ja-JP" dirty="0"/>
          </a:p>
          <a:p>
            <a:pPr lvl="1"/>
            <a:endParaRPr lang="en-US" altLang="ja-JP" dirty="0"/>
          </a:p>
        </p:txBody>
      </p:sp>
      <p:sp>
        <p:nvSpPr>
          <p:cNvPr id="4" name="スライド番号プレースホルダー 3">
            <a:extLst>
              <a:ext uri="{FF2B5EF4-FFF2-40B4-BE49-F238E27FC236}">
                <a16:creationId xmlns:a16="http://schemas.microsoft.com/office/drawing/2014/main" id="{4FAC3770-DF56-3E4E-8229-D40072EE43AE}"/>
              </a:ext>
            </a:extLst>
          </p:cNvPr>
          <p:cNvSpPr>
            <a:spLocks noGrp="1"/>
          </p:cNvSpPr>
          <p:nvPr>
            <p:ph type="sldNum" sz="quarter" idx="12"/>
          </p:nvPr>
        </p:nvSpPr>
        <p:spPr/>
        <p:txBody>
          <a:bodyPr/>
          <a:lstStyle/>
          <a:p>
            <a:fld id="{6D22F896-40B5-4ADD-8801-0D06FADFA095}" type="slidenum">
              <a:rPr lang="en-US" smtClean="0"/>
              <a:pPr/>
              <a:t>39</a:t>
            </a:fld>
            <a:endParaRPr lang="en-US" dirty="0"/>
          </a:p>
        </p:txBody>
      </p:sp>
      <p:sp>
        <p:nvSpPr>
          <p:cNvPr id="5" name="テキスト ボックス 4">
            <a:extLst>
              <a:ext uri="{FF2B5EF4-FFF2-40B4-BE49-F238E27FC236}">
                <a16:creationId xmlns:a16="http://schemas.microsoft.com/office/drawing/2014/main" id="{A3B152FC-A30C-4C4C-A3F5-5E2E83069C23}"/>
              </a:ext>
            </a:extLst>
          </p:cNvPr>
          <p:cNvSpPr txBox="1"/>
          <p:nvPr/>
        </p:nvSpPr>
        <p:spPr>
          <a:xfrm>
            <a:off x="817645" y="2581515"/>
            <a:ext cx="7168896" cy="919401"/>
          </a:xfrm>
          <a:prstGeom prst="roundRect">
            <a:avLst/>
          </a:prstGeom>
          <a:solidFill>
            <a:schemeClr val="accent3">
              <a:lumMod val="20000"/>
              <a:lumOff val="80000"/>
            </a:schemeClr>
          </a:solidFill>
        </p:spPr>
        <p:style>
          <a:lnRef idx="2">
            <a:schemeClr val="accent1"/>
          </a:lnRef>
          <a:fillRef idx="1">
            <a:schemeClr val="lt1"/>
          </a:fillRef>
          <a:effectRef idx="0">
            <a:schemeClr val="accent1"/>
          </a:effectRef>
          <a:fontRef idx="minor">
            <a:schemeClr val="dk1"/>
          </a:fontRef>
        </p:style>
        <p:txBody>
          <a:bodyPr wrap="square" rtlCol="0">
            <a:spAutoFit/>
          </a:bodyPr>
          <a:lstStyle/>
          <a:p>
            <a:r>
              <a:rPr kumimoji="1" lang="ja-JP" altLang="en-US" sz="2400" b="1">
                <a:latin typeface="Hiragino Kaku Gothic ProN W6" panose="020B0300000000000000" pitchFamily="34" charset="-128"/>
                <a:ea typeface="Hiragino Kaku Gothic ProN W6" panose="020B0300000000000000" pitchFamily="34" charset="-128"/>
              </a:rPr>
              <a:t>机の裏に距離センサを設置し、</a:t>
            </a:r>
            <a:endParaRPr kumimoji="1" lang="en-US" altLang="ja-JP" sz="2400" b="1" dirty="0">
              <a:latin typeface="Hiragino Kaku Gothic ProN W6" panose="020B0300000000000000" pitchFamily="34" charset="-128"/>
              <a:ea typeface="Hiragino Kaku Gothic ProN W6" panose="020B0300000000000000" pitchFamily="34" charset="-128"/>
            </a:endParaRPr>
          </a:p>
          <a:p>
            <a:r>
              <a:rPr kumimoji="1" lang="ja-JP" altLang="en-US" sz="2400" b="1">
                <a:latin typeface="Hiragino Kaku Gothic ProN W6" panose="020B0300000000000000" pitchFamily="34" charset="-128"/>
                <a:ea typeface="Hiragino Kaku Gothic ProN W6" panose="020B0300000000000000" pitchFamily="34" charset="-128"/>
              </a:rPr>
              <a:t>膝の位置を認識し、コンピュータの操作を行う</a:t>
            </a:r>
          </a:p>
        </p:txBody>
      </p:sp>
      <p:sp>
        <p:nvSpPr>
          <p:cNvPr id="6" name="コンテンツ プレースホルダー 2">
            <a:extLst>
              <a:ext uri="{FF2B5EF4-FFF2-40B4-BE49-F238E27FC236}">
                <a16:creationId xmlns:a16="http://schemas.microsoft.com/office/drawing/2014/main" id="{C1B346AF-7991-2E42-883A-84525102C250}"/>
              </a:ext>
            </a:extLst>
          </p:cNvPr>
          <p:cNvSpPr txBox="1">
            <a:spLocks/>
          </p:cNvSpPr>
          <p:nvPr/>
        </p:nvSpPr>
        <p:spPr>
          <a:xfrm>
            <a:off x="549887" y="3913916"/>
            <a:ext cx="8021632" cy="208454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r>
              <a:rPr lang="ja-JP" altLang="en-US"/>
              <a:t>膝を使うことの利点</a:t>
            </a:r>
            <a:endParaRPr lang="en-US" altLang="ja-JP" dirty="0"/>
          </a:p>
          <a:p>
            <a:pPr lvl="1"/>
            <a:r>
              <a:rPr lang="ja-JP" altLang="en-US"/>
              <a:t>足先に比べて自由な操作ができる可能性がある</a:t>
            </a:r>
            <a:endParaRPr lang="en-US" altLang="ja-JP" dirty="0"/>
          </a:p>
          <a:p>
            <a:pPr lvl="1"/>
            <a:r>
              <a:rPr lang="ja-JP" altLang="en-US"/>
              <a:t>膝と足先の操作を組み合わせることで、</a:t>
            </a:r>
            <a:br>
              <a:rPr lang="en-US" altLang="ja-JP" dirty="0"/>
            </a:br>
            <a:r>
              <a:rPr lang="ja-JP" altLang="en-US"/>
              <a:t>更なるインタラクションの拡張ができる</a:t>
            </a:r>
            <a:endParaRPr lang="en-US" altLang="ja-JP" dirty="0"/>
          </a:p>
          <a:p>
            <a:pPr lvl="1"/>
            <a:endParaRPr lang="en-US" altLang="ja-JP" dirty="0">
              <a:solidFill>
                <a:schemeClr val="tx1">
                  <a:lumMod val="65000"/>
                  <a:lumOff val="35000"/>
                </a:schemeClr>
              </a:solidFill>
            </a:endParaRPr>
          </a:p>
          <a:p>
            <a:pPr lvl="1"/>
            <a:endParaRPr lang="en-US" altLang="ja-JP" dirty="0">
              <a:solidFill>
                <a:schemeClr val="tx1">
                  <a:lumMod val="65000"/>
                  <a:lumOff val="35000"/>
                </a:schemeClr>
              </a:solidFill>
            </a:endParaRPr>
          </a:p>
          <a:p>
            <a:endParaRPr lang="en-US" altLang="ja-JP" dirty="0"/>
          </a:p>
          <a:p>
            <a:pPr lvl="1"/>
            <a:endParaRPr lang="en-US" altLang="ja-JP" dirty="0"/>
          </a:p>
        </p:txBody>
      </p:sp>
    </p:spTree>
    <p:extLst>
      <p:ext uri="{BB962C8B-B14F-4D97-AF65-F5344CB8AC3E}">
        <p14:creationId xmlns:p14="http://schemas.microsoft.com/office/powerpoint/2010/main" val="17101015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67716-7110-914D-9F5A-A92DE7FE623B}"/>
              </a:ext>
            </a:extLst>
          </p:cNvPr>
          <p:cNvSpPr>
            <a:spLocks noGrp="1"/>
          </p:cNvSpPr>
          <p:nvPr>
            <p:ph type="title"/>
          </p:nvPr>
        </p:nvSpPr>
        <p:spPr>
          <a:xfrm>
            <a:off x="549885" y="44893"/>
            <a:ext cx="7436655" cy="989621"/>
          </a:xfrm>
        </p:spPr>
        <p:txBody>
          <a:bodyPr>
            <a:normAutofit fontScale="90000"/>
          </a:bodyPr>
          <a:lstStyle/>
          <a:p>
            <a:r>
              <a:rPr kumimoji="1" lang="ja-JP" altLang="en-US"/>
              <a:t>関連研究</a:t>
            </a:r>
            <a:r>
              <a:rPr kumimoji="1" lang="en-US" altLang="ja-JP" dirty="0"/>
              <a:t>(2/2)</a:t>
            </a:r>
            <a:r>
              <a:rPr kumimoji="1" lang="ja-JP" altLang="en-US"/>
              <a:t>：膝を用いたアプローチ</a:t>
            </a:r>
          </a:p>
        </p:txBody>
      </p:sp>
      <p:sp>
        <p:nvSpPr>
          <p:cNvPr id="3" name="コンテンツ プレースホルダー 2">
            <a:extLst>
              <a:ext uri="{FF2B5EF4-FFF2-40B4-BE49-F238E27FC236}">
                <a16:creationId xmlns:a16="http://schemas.microsoft.com/office/drawing/2014/main" id="{1972C818-B685-774F-AFD5-7A3DF258FA99}"/>
              </a:ext>
            </a:extLst>
          </p:cNvPr>
          <p:cNvSpPr>
            <a:spLocks noGrp="1"/>
          </p:cNvSpPr>
          <p:nvPr>
            <p:ph idx="1"/>
          </p:nvPr>
        </p:nvSpPr>
        <p:spPr>
          <a:xfrm>
            <a:off x="549887" y="1142581"/>
            <a:ext cx="6449935" cy="2123133"/>
          </a:xfrm>
        </p:spPr>
        <p:txBody>
          <a:bodyPr>
            <a:normAutofit lnSpcReduction="10000"/>
          </a:bodyPr>
          <a:lstStyle/>
          <a:p>
            <a:r>
              <a:rPr kumimoji="1" lang="en-US" altLang="ja-JP" dirty="0"/>
              <a:t>English</a:t>
            </a:r>
            <a:r>
              <a:rPr kumimoji="1" lang="ja-JP" altLang="en-US"/>
              <a:t>ら</a:t>
            </a:r>
            <a:r>
              <a:rPr kumimoji="1" lang="en-US" altLang="ja-JP" dirty="0"/>
              <a:t>[3]</a:t>
            </a:r>
          </a:p>
          <a:p>
            <a:pPr lvl="1"/>
            <a:r>
              <a:rPr lang="ja-JP" altLang="en-US"/>
              <a:t>テキスト選択においていくつかの装置やデバイスの操作時間を調査</a:t>
            </a:r>
            <a:endParaRPr lang="en-US" altLang="ja-JP" dirty="0"/>
          </a:p>
          <a:p>
            <a:pPr lvl="1"/>
            <a:r>
              <a:rPr lang="ja-JP" altLang="en-US"/>
              <a:t>装置を使った経験がない参加者間の実験の結果、</a:t>
            </a:r>
            <a:r>
              <a:rPr lang="ja-JP" altLang="en-US">
                <a:solidFill>
                  <a:srgbClr val="FF0000"/>
                </a:solidFill>
              </a:rPr>
              <a:t>膝の操作時間が最も短い</a:t>
            </a:r>
            <a:endParaRPr lang="en-US" altLang="ja-JP" dirty="0">
              <a:solidFill>
                <a:srgbClr val="FF0000"/>
              </a:solidFill>
            </a:endParaRPr>
          </a:p>
        </p:txBody>
      </p:sp>
      <p:sp>
        <p:nvSpPr>
          <p:cNvPr id="4" name="スライド番号プレースホルダー 3">
            <a:extLst>
              <a:ext uri="{FF2B5EF4-FFF2-40B4-BE49-F238E27FC236}">
                <a16:creationId xmlns:a16="http://schemas.microsoft.com/office/drawing/2014/main" id="{F8E12A89-23D9-374C-B415-A43AF362AB86}"/>
              </a:ext>
            </a:extLst>
          </p:cNvPr>
          <p:cNvSpPr>
            <a:spLocks noGrp="1"/>
          </p:cNvSpPr>
          <p:nvPr>
            <p:ph type="sldNum" sz="quarter" idx="12"/>
          </p:nvPr>
        </p:nvSpPr>
        <p:spPr/>
        <p:txBody>
          <a:bodyPr/>
          <a:lstStyle/>
          <a:p>
            <a:fld id="{6D22F896-40B5-4ADD-8801-0D06FADFA095}" type="slidenum">
              <a:rPr lang="en-US" smtClean="0"/>
              <a:pPr/>
              <a:t>4</a:t>
            </a:fld>
            <a:endParaRPr lang="en-US" dirty="0"/>
          </a:p>
        </p:txBody>
      </p:sp>
      <p:pic>
        <p:nvPicPr>
          <p:cNvPr id="5" name="図 4">
            <a:extLst>
              <a:ext uri="{FF2B5EF4-FFF2-40B4-BE49-F238E27FC236}">
                <a16:creationId xmlns:a16="http://schemas.microsoft.com/office/drawing/2014/main" id="{875B9F45-0605-BD46-958F-BFBE5728422A}"/>
              </a:ext>
            </a:extLst>
          </p:cNvPr>
          <p:cNvPicPr>
            <a:picLocks noChangeAspect="1"/>
          </p:cNvPicPr>
          <p:nvPr/>
        </p:nvPicPr>
        <p:blipFill>
          <a:blip r:embed="rId2"/>
          <a:stretch>
            <a:fillRect/>
          </a:stretch>
        </p:blipFill>
        <p:spPr>
          <a:xfrm>
            <a:off x="6999822" y="1295719"/>
            <a:ext cx="1973437" cy="2213568"/>
          </a:xfrm>
          <a:prstGeom prst="rect">
            <a:avLst/>
          </a:prstGeom>
        </p:spPr>
      </p:pic>
      <p:sp>
        <p:nvSpPr>
          <p:cNvPr id="6" name="テキスト ボックス 5">
            <a:extLst>
              <a:ext uri="{FF2B5EF4-FFF2-40B4-BE49-F238E27FC236}">
                <a16:creationId xmlns:a16="http://schemas.microsoft.com/office/drawing/2014/main" id="{0C1C9CFB-4F08-AF4A-B27A-DE70CB157266}"/>
              </a:ext>
            </a:extLst>
          </p:cNvPr>
          <p:cNvSpPr txBox="1"/>
          <p:nvPr/>
        </p:nvSpPr>
        <p:spPr>
          <a:xfrm>
            <a:off x="806256" y="6104822"/>
            <a:ext cx="7472774" cy="553998"/>
          </a:xfrm>
          <a:prstGeom prst="rect">
            <a:avLst/>
          </a:prstGeom>
          <a:noFill/>
        </p:spPr>
        <p:txBody>
          <a:bodyPr wrap="square" rtlCol="0">
            <a:spAutoFit/>
          </a:bodyPr>
          <a:lstStyle/>
          <a:p>
            <a:r>
              <a:rPr lang="en" altLang="ja-JP" sz="1000" dirty="0"/>
              <a:t>[3]W. K. English, D. C. Engelbart, and M. L. Berman. Display-selection techniques for text manipulation. IEEE Transactions on Human Factors in Electronics, Vol. HFE-8, No. 1, pp. 5–15, 1967.</a:t>
            </a:r>
          </a:p>
          <a:p>
            <a:endParaRPr kumimoji="1" lang="ja-JP" altLang="en-US" sz="1000"/>
          </a:p>
        </p:txBody>
      </p:sp>
      <p:sp>
        <p:nvSpPr>
          <p:cNvPr id="7" name="テキスト ボックス 6">
            <a:extLst>
              <a:ext uri="{FF2B5EF4-FFF2-40B4-BE49-F238E27FC236}">
                <a16:creationId xmlns:a16="http://schemas.microsoft.com/office/drawing/2014/main" id="{7DC86BA0-F482-604F-BDE2-D48BC0FB93BC}"/>
              </a:ext>
            </a:extLst>
          </p:cNvPr>
          <p:cNvSpPr txBox="1"/>
          <p:nvPr/>
        </p:nvSpPr>
        <p:spPr>
          <a:xfrm>
            <a:off x="835613" y="4324394"/>
            <a:ext cx="7472774" cy="1331134"/>
          </a:xfrm>
          <a:prstGeom prst="rect">
            <a:avLst/>
          </a:prstGeom>
          <a:solidFill>
            <a:srgbClr val="FFC000"/>
          </a:solidFill>
          <a:ln w="28575">
            <a:solidFill>
              <a:srgbClr val="0070C0"/>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nSpc>
                <a:spcPct val="150000"/>
              </a:lnSpc>
            </a:pPr>
            <a:r>
              <a:rPr kumimoji="1" lang="ja-JP" altLang="en-US" sz="2800">
                <a:solidFill>
                  <a:schemeClr val="tx1">
                    <a:lumMod val="65000"/>
                    <a:lumOff val="35000"/>
                  </a:schemeClr>
                </a:solidFill>
              </a:rPr>
              <a:t>テキスト選択における調査であり、マウスカーソルへの適用はされていない</a:t>
            </a:r>
            <a:endParaRPr kumimoji="1" lang="en-US" altLang="ja-JP" sz="2800" dirty="0">
              <a:solidFill>
                <a:schemeClr val="tx1">
                  <a:lumMod val="65000"/>
                  <a:lumOff val="35000"/>
                </a:schemeClr>
              </a:solidFill>
            </a:endParaRPr>
          </a:p>
        </p:txBody>
      </p:sp>
      <p:sp>
        <p:nvSpPr>
          <p:cNvPr id="8" name="テキスト ボックス 7">
            <a:extLst>
              <a:ext uri="{FF2B5EF4-FFF2-40B4-BE49-F238E27FC236}">
                <a16:creationId xmlns:a16="http://schemas.microsoft.com/office/drawing/2014/main" id="{5FC481D1-F025-1B40-9933-AAF93EED8EC5}"/>
              </a:ext>
            </a:extLst>
          </p:cNvPr>
          <p:cNvSpPr txBox="1"/>
          <p:nvPr/>
        </p:nvSpPr>
        <p:spPr>
          <a:xfrm>
            <a:off x="739748" y="3725075"/>
            <a:ext cx="7664504" cy="461665"/>
          </a:xfrm>
          <a:prstGeom prst="rect">
            <a:avLst/>
          </a:prstGeom>
          <a:noFill/>
        </p:spPr>
        <p:txBody>
          <a:bodyPr wrap="square" rtlCol="0">
            <a:spAutoFit/>
          </a:bodyPr>
          <a:lstStyle/>
          <a:p>
            <a:r>
              <a:rPr kumimoji="1" lang="ja-JP" altLang="en-US" sz="2400">
                <a:solidFill>
                  <a:srgbClr val="FF0000"/>
                </a:solidFill>
                <a:latin typeface="Hiragino Kaku Gothic ProN W3" panose="020B0300000000000000" pitchFamily="34" charset="-128"/>
                <a:ea typeface="Hiragino Kaku Gothic ProN W3" panose="020B0300000000000000" pitchFamily="34" charset="-128"/>
              </a:rPr>
              <a:t>足よりも膝を用いることで、操作性が向上する可能性</a:t>
            </a:r>
          </a:p>
        </p:txBody>
      </p:sp>
    </p:spTree>
    <p:extLst>
      <p:ext uri="{BB962C8B-B14F-4D97-AF65-F5344CB8AC3E}">
        <p14:creationId xmlns:p14="http://schemas.microsoft.com/office/powerpoint/2010/main" val="3537689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AEB81EB-6955-C04B-BE6A-934003CAB59E}"/>
              </a:ext>
            </a:extLst>
          </p:cNvPr>
          <p:cNvSpPr>
            <a:spLocks noGrp="1"/>
          </p:cNvSpPr>
          <p:nvPr>
            <p:ph type="title"/>
          </p:nvPr>
        </p:nvSpPr>
        <p:spPr>
          <a:xfrm>
            <a:off x="549887" y="51873"/>
            <a:ext cx="7053464" cy="989621"/>
          </a:xfrm>
        </p:spPr>
        <p:txBody>
          <a:bodyPr/>
          <a:lstStyle/>
          <a:p>
            <a:r>
              <a:rPr kumimoji="1" lang="ja-JP" altLang="en-US"/>
              <a:t>目的・アプローチ</a:t>
            </a:r>
          </a:p>
        </p:txBody>
      </p:sp>
      <p:sp>
        <p:nvSpPr>
          <p:cNvPr id="3" name="コンテンツ プレースホルダー 2">
            <a:extLst>
              <a:ext uri="{FF2B5EF4-FFF2-40B4-BE49-F238E27FC236}">
                <a16:creationId xmlns:a16="http://schemas.microsoft.com/office/drawing/2014/main" id="{62750D7D-AF2C-FA45-B3E6-6DB7C74BFA36}"/>
              </a:ext>
            </a:extLst>
          </p:cNvPr>
          <p:cNvSpPr>
            <a:spLocks noGrp="1"/>
          </p:cNvSpPr>
          <p:nvPr>
            <p:ph idx="1"/>
          </p:nvPr>
        </p:nvSpPr>
        <p:spPr>
          <a:xfrm>
            <a:off x="549887" y="2837010"/>
            <a:ext cx="1911959" cy="553054"/>
          </a:xfrm>
        </p:spPr>
        <p:txBody>
          <a:bodyPr>
            <a:normAutofit fontScale="92500"/>
          </a:bodyPr>
          <a:lstStyle/>
          <a:p>
            <a:pPr marL="0" indent="0">
              <a:buNone/>
            </a:pPr>
            <a:r>
              <a:rPr lang="ja-JP" altLang="en-US"/>
              <a:t>アプローチ</a:t>
            </a:r>
            <a:endParaRPr lang="en-US" altLang="ja-JP" dirty="0"/>
          </a:p>
        </p:txBody>
      </p:sp>
      <p:sp>
        <p:nvSpPr>
          <p:cNvPr id="4" name="スライド番号プレースホルダー 3">
            <a:extLst>
              <a:ext uri="{FF2B5EF4-FFF2-40B4-BE49-F238E27FC236}">
                <a16:creationId xmlns:a16="http://schemas.microsoft.com/office/drawing/2014/main" id="{4FAC3770-DF56-3E4E-8229-D40072EE43AE}"/>
              </a:ext>
            </a:extLst>
          </p:cNvPr>
          <p:cNvSpPr>
            <a:spLocks noGrp="1"/>
          </p:cNvSpPr>
          <p:nvPr>
            <p:ph type="sldNum" sz="quarter" idx="12"/>
          </p:nvPr>
        </p:nvSpPr>
        <p:spPr/>
        <p:txBody>
          <a:bodyPr/>
          <a:lstStyle/>
          <a:p>
            <a:fld id="{6D22F896-40B5-4ADD-8801-0D06FADFA095}" type="slidenum">
              <a:rPr lang="en-US" smtClean="0"/>
              <a:pPr/>
              <a:t>5</a:t>
            </a:fld>
            <a:endParaRPr lang="en-US" dirty="0"/>
          </a:p>
        </p:txBody>
      </p:sp>
      <p:sp>
        <p:nvSpPr>
          <p:cNvPr id="5" name="テキスト ボックス 4">
            <a:extLst>
              <a:ext uri="{FF2B5EF4-FFF2-40B4-BE49-F238E27FC236}">
                <a16:creationId xmlns:a16="http://schemas.microsoft.com/office/drawing/2014/main" id="{A3B152FC-A30C-4C4C-A3F5-5E2E83069C23}"/>
              </a:ext>
            </a:extLst>
          </p:cNvPr>
          <p:cNvSpPr txBox="1"/>
          <p:nvPr/>
        </p:nvSpPr>
        <p:spPr>
          <a:xfrm>
            <a:off x="1257883" y="3433486"/>
            <a:ext cx="7380723" cy="510778"/>
          </a:xfrm>
          <a:prstGeom prst="roundRect">
            <a:avLst/>
          </a:prstGeom>
          <a:solidFill>
            <a:schemeClr val="accent3">
              <a:lumMod val="20000"/>
              <a:lumOff val="80000"/>
            </a:schemeClr>
          </a:solidFill>
        </p:spPr>
        <p:style>
          <a:lnRef idx="2">
            <a:schemeClr val="accent1"/>
          </a:lnRef>
          <a:fillRef idx="1">
            <a:schemeClr val="lt1"/>
          </a:fillRef>
          <a:effectRef idx="0">
            <a:schemeClr val="accent1"/>
          </a:effectRef>
          <a:fontRef idx="minor">
            <a:schemeClr val="dk1"/>
          </a:fontRef>
        </p:style>
        <p:txBody>
          <a:bodyPr wrap="square" rtlCol="0">
            <a:spAutoFit/>
          </a:bodyPr>
          <a:lstStyle/>
          <a:p>
            <a:r>
              <a:rPr kumimoji="1" lang="ja-JP" altLang="en-US" sz="2400" b="1">
                <a:solidFill>
                  <a:srgbClr val="FF0000"/>
                </a:solidFill>
                <a:latin typeface="Hiragino Kaku Gothic ProN W6" panose="020B0300000000000000" pitchFamily="34" charset="-128"/>
                <a:ea typeface="Hiragino Kaku Gothic ProN W6" panose="020B0300000000000000" pitchFamily="34" charset="-128"/>
              </a:rPr>
              <a:t>机の裏</a:t>
            </a:r>
            <a:r>
              <a:rPr kumimoji="1" lang="ja-JP" altLang="en-US" sz="2400" b="1">
                <a:latin typeface="Hiragino Kaku Gothic ProN W6" panose="020B0300000000000000" pitchFamily="34" charset="-128"/>
                <a:ea typeface="Hiragino Kaku Gothic ProN W6" panose="020B0300000000000000" pitchFamily="34" charset="-128"/>
              </a:rPr>
              <a:t>に距離センサを設置し、膝の位置を認識する</a:t>
            </a:r>
          </a:p>
        </p:txBody>
      </p:sp>
      <p:sp>
        <p:nvSpPr>
          <p:cNvPr id="10" name="コンテンツ プレースホルダー 2">
            <a:extLst>
              <a:ext uri="{FF2B5EF4-FFF2-40B4-BE49-F238E27FC236}">
                <a16:creationId xmlns:a16="http://schemas.microsoft.com/office/drawing/2014/main" id="{C08B7B60-AC10-B143-B786-B49FC847D408}"/>
              </a:ext>
            </a:extLst>
          </p:cNvPr>
          <p:cNvSpPr txBox="1">
            <a:spLocks/>
          </p:cNvSpPr>
          <p:nvPr/>
        </p:nvSpPr>
        <p:spPr>
          <a:xfrm>
            <a:off x="549887" y="1226941"/>
            <a:ext cx="2786166" cy="55305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pPr marL="0" indent="0">
              <a:buFont typeface="Wingdings 3" charset="2"/>
              <a:buNone/>
            </a:pPr>
            <a:r>
              <a:rPr lang="ja-JP" altLang="en-US"/>
              <a:t>本研究の目的</a:t>
            </a:r>
            <a:endParaRPr lang="en-US" altLang="ja-JP" dirty="0"/>
          </a:p>
        </p:txBody>
      </p:sp>
      <p:sp>
        <p:nvSpPr>
          <p:cNvPr id="11" name="テキスト ボックス 10">
            <a:extLst>
              <a:ext uri="{FF2B5EF4-FFF2-40B4-BE49-F238E27FC236}">
                <a16:creationId xmlns:a16="http://schemas.microsoft.com/office/drawing/2014/main" id="{35055ECE-973A-E348-A025-472D4E4FC03B}"/>
              </a:ext>
            </a:extLst>
          </p:cNvPr>
          <p:cNvSpPr txBox="1"/>
          <p:nvPr/>
        </p:nvSpPr>
        <p:spPr>
          <a:xfrm>
            <a:off x="1280956" y="1873373"/>
            <a:ext cx="7168896" cy="510778"/>
          </a:xfrm>
          <a:prstGeom prst="roundRect">
            <a:avLst/>
          </a:prstGeom>
          <a:solidFill>
            <a:schemeClr val="accent3">
              <a:lumMod val="20000"/>
              <a:lumOff val="80000"/>
            </a:schemeClr>
          </a:solidFill>
        </p:spPr>
        <p:style>
          <a:lnRef idx="2">
            <a:schemeClr val="accent1"/>
          </a:lnRef>
          <a:fillRef idx="1">
            <a:schemeClr val="lt1"/>
          </a:fillRef>
          <a:effectRef idx="0">
            <a:schemeClr val="accent1"/>
          </a:effectRef>
          <a:fontRef idx="minor">
            <a:schemeClr val="dk1"/>
          </a:fontRef>
        </p:style>
        <p:txBody>
          <a:bodyPr wrap="square" rtlCol="0">
            <a:spAutoFit/>
          </a:bodyPr>
          <a:lstStyle/>
          <a:p>
            <a:r>
              <a:rPr kumimoji="1" lang="ja-JP" altLang="en-US" sz="2400" b="1">
                <a:latin typeface="Hiragino Kaku Gothic ProN W6" panose="020B0300000000000000" pitchFamily="34" charset="-128"/>
                <a:ea typeface="Hiragino Kaku Gothic ProN W6" panose="020B0300000000000000" pitchFamily="34" charset="-128"/>
              </a:rPr>
              <a:t>膝の位置を認識し、マウスカーソルの操作を行う</a:t>
            </a:r>
          </a:p>
        </p:txBody>
      </p:sp>
      <p:sp>
        <p:nvSpPr>
          <p:cNvPr id="12" name="コンテンツ プレースホルダー 2">
            <a:extLst>
              <a:ext uri="{FF2B5EF4-FFF2-40B4-BE49-F238E27FC236}">
                <a16:creationId xmlns:a16="http://schemas.microsoft.com/office/drawing/2014/main" id="{217A257A-D39E-354D-B676-EA974D5C9826}"/>
              </a:ext>
            </a:extLst>
          </p:cNvPr>
          <p:cNvSpPr txBox="1">
            <a:spLocks/>
          </p:cNvSpPr>
          <p:nvPr/>
        </p:nvSpPr>
        <p:spPr>
          <a:xfrm>
            <a:off x="1182933" y="4170551"/>
            <a:ext cx="6544249" cy="251160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pPr marL="0" indent="0">
              <a:buFont typeface="Wingdings 3" charset="2"/>
              <a:buNone/>
            </a:pPr>
            <a:r>
              <a:rPr lang="ja-JP" altLang="en-US"/>
              <a:t>装置を机の裏に設置することで、</a:t>
            </a:r>
            <a:endParaRPr lang="en-US" altLang="ja-JP" dirty="0"/>
          </a:p>
          <a:p>
            <a:pPr marL="0" indent="0">
              <a:buFont typeface="Wingdings 3" charset="2"/>
              <a:buNone/>
            </a:pPr>
            <a:r>
              <a:rPr lang="ja-JP" altLang="en-US">
                <a:solidFill>
                  <a:srgbClr val="FF0000"/>
                </a:solidFill>
              </a:rPr>
              <a:t>・ユーザの邪魔にならない</a:t>
            </a:r>
            <a:endParaRPr lang="en-US" altLang="ja-JP" dirty="0"/>
          </a:p>
          <a:p>
            <a:pPr marL="0" indent="0">
              <a:buFont typeface="Wingdings 3" charset="2"/>
              <a:buNone/>
            </a:pPr>
            <a:r>
              <a:rPr lang="ja-JP" altLang="en-US">
                <a:solidFill>
                  <a:srgbClr val="FF0000"/>
                </a:solidFill>
              </a:rPr>
              <a:t>・体に装置を取り付ける必要を削減</a:t>
            </a:r>
            <a:endParaRPr lang="en-US" altLang="ja-JP" dirty="0">
              <a:solidFill>
                <a:srgbClr val="FF0000"/>
              </a:solidFill>
            </a:endParaRPr>
          </a:p>
        </p:txBody>
      </p:sp>
    </p:spTree>
    <p:extLst>
      <p:ext uri="{BB962C8B-B14F-4D97-AF65-F5344CB8AC3E}">
        <p14:creationId xmlns:p14="http://schemas.microsoft.com/office/powerpoint/2010/main" val="19762144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7BD3F77-07B0-BE4D-A7F2-1488CED45A52}"/>
              </a:ext>
            </a:extLst>
          </p:cNvPr>
          <p:cNvSpPr>
            <a:spLocks noGrp="1"/>
          </p:cNvSpPr>
          <p:nvPr>
            <p:ph type="title"/>
          </p:nvPr>
        </p:nvSpPr>
        <p:spPr>
          <a:xfrm>
            <a:off x="549886" y="44893"/>
            <a:ext cx="7053464" cy="989621"/>
          </a:xfrm>
        </p:spPr>
        <p:txBody>
          <a:bodyPr/>
          <a:lstStyle/>
          <a:p>
            <a:r>
              <a:rPr kumimoji="1" lang="ja-JP" altLang="en-US"/>
              <a:t>デモ動画</a:t>
            </a:r>
          </a:p>
        </p:txBody>
      </p:sp>
      <p:sp>
        <p:nvSpPr>
          <p:cNvPr id="4" name="スライド番号プレースホルダー 3">
            <a:extLst>
              <a:ext uri="{FF2B5EF4-FFF2-40B4-BE49-F238E27FC236}">
                <a16:creationId xmlns:a16="http://schemas.microsoft.com/office/drawing/2014/main" id="{FE4B35AB-C18C-C04C-9C3A-5E504AFC8854}"/>
              </a:ext>
            </a:extLst>
          </p:cNvPr>
          <p:cNvSpPr>
            <a:spLocks noGrp="1"/>
          </p:cNvSpPr>
          <p:nvPr>
            <p:ph type="sldNum" sz="quarter" idx="12"/>
          </p:nvPr>
        </p:nvSpPr>
        <p:spPr/>
        <p:txBody>
          <a:bodyPr/>
          <a:lstStyle/>
          <a:p>
            <a:fld id="{6D22F896-40B5-4ADD-8801-0D06FADFA095}" type="slidenum">
              <a:rPr lang="en-US" smtClean="0"/>
              <a:pPr/>
              <a:t>6</a:t>
            </a:fld>
            <a:endParaRPr lang="en-US" dirty="0"/>
          </a:p>
        </p:txBody>
      </p:sp>
      <p:pic>
        <p:nvPicPr>
          <p:cNvPr id="8" name="demo_movie">
            <a:hlinkClick r:id="" action="ppaction://media"/>
            <a:extLst>
              <a:ext uri="{FF2B5EF4-FFF2-40B4-BE49-F238E27FC236}">
                <a16:creationId xmlns:a16="http://schemas.microsoft.com/office/drawing/2014/main" id="{11BF9387-2428-DD42-B1F5-C4D1E07A45D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95223" y="1135704"/>
            <a:ext cx="8153553" cy="4586591"/>
          </a:xfrm>
        </p:spPr>
      </p:pic>
    </p:spTree>
    <p:extLst>
      <p:ext uri="{BB962C8B-B14F-4D97-AF65-F5344CB8AC3E}">
        <p14:creationId xmlns:p14="http://schemas.microsoft.com/office/powerpoint/2010/main" val="1459298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9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mute="1">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8B4AD5B-7608-2C4D-A5D4-7412F1760876}"/>
              </a:ext>
            </a:extLst>
          </p:cNvPr>
          <p:cNvSpPr>
            <a:spLocks noGrp="1"/>
          </p:cNvSpPr>
          <p:nvPr>
            <p:ph type="title"/>
          </p:nvPr>
        </p:nvSpPr>
        <p:spPr>
          <a:xfrm>
            <a:off x="549886" y="44893"/>
            <a:ext cx="8594114" cy="989621"/>
          </a:xfrm>
        </p:spPr>
        <p:txBody>
          <a:bodyPr>
            <a:normAutofit/>
          </a:bodyPr>
          <a:lstStyle/>
          <a:p>
            <a:r>
              <a:rPr kumimoji="1" lang="ja-JP" altLang="en-US"/>
              <a:t>膝によるマウスカーソルの操作方法</a:t>
            </a:r>
          </a:p>
        </p:txBody>
      </p:sp>
      <p:sp>
        <p:nvSpPr>
          <p:cNvPr id="9" name="コンテンツ プレースホルダー 8">
            <a:extLst>
              <a:ext uri="{FF2B5EF4-FFF2-40B4-BE49-F238E27FC236}">
                <a16:creationId xmlns:a16="http://schemas.microsoft.com/office/drawing/2014/main" id="{6612B6D4-26F2-FD4B-9E26-A06333DCA827}"/>
              </a:ext>
            </a:extLst>
          </p:cNvPr>
          <p:cNvSpPr>
            <a:spLocks noGrp="1"/>
          </p:cNvSpPr>
          <p:nvPr>
            <p:ph idx="1"/>
          </p:nvPr>
        </p:nvSpPr>
        <p:spPr/>
        <p:txBody>
          <a:bodyPr/>
          <a:lstStyle/>
          <a:p>
            <a:r>
              <a:rPr lang="ja-JP" altLang="en-US"/>
              <a:t>左右方向へのマウスカーソル操作</a:t>
            </a:r>
            <a:br>
              <a:rPr lang="en-US" altLang="ja-JP" dirty="0"/>
            </a:br>
            <a:r>
              <a:rPr lang="ja-JP" altLang="en-US"/>
              <a:t>→膝を左右に傾ける</a:t>
            </a:r>
            <a:endParaRPr lang="en-US" altLang="ja-JP" dirty="0"/>
          </a:p>
          <a:p>
            <a:r>
              <a:rPr lang="ja-JP" altLang="en-US"/>
              <a:t>上下方向へのマウスカーソル操作</a:t>
            </a:r>
            <a:endParaRPr lang="en-US" altLang="ja-JP" dirty="0"/>
          </a:p>
          <a:p>
            <a:pPr lvl="1"/>
            <a:r>
              <a:rPr lang="ja-JP" altLang="en-US"/>
              <a:t>上方向</a:t>
            </a:r>
            <a:r>
              <a:rPr lang="en-US" altLang="ja-JP" dirty="0"/>
              <a:t> </a:t>
            </a:r>
            <a:r>
              <a:rPr lang="ja-JP" altLang="en-US"/>
              <a:t>→</a:t>
            </a:r>
            <a:r>
              <a:rPr lang="en-US" altLang="ja-JP" dirty="0"/>
              <a:t> </a:t>
            </a:r>
            <a:r>
              <a:rPr lang="ja-JP" altLang="en-US"/>
              <a:t>かかとを上げて膝を机に近づける</a:t>
            </a:r>
            <a:endParaRPr lang="en-US" altLang="ja-JP" dirty="0"/>
          </a:p>
          <a:p>
            <a:pPr lvl="1"/>
            <a:r>
              <a:rPr lang="ja-JP" altLang="en-US"/>
              <a:t>下方向</a:t>
            </a:r>
            <a:r>
              <a:rPr lang="en-US" altLang="ja-JP" dirty="0"/>
              <a:t> </a:t>
            </a:r>
            <a:r>
              <a:rPr lang="ja-JP" altLang="en-US"/>
              <a:t>→ 足を手前に引き膝を机から遠ざける</a:t>
            </a:r>
            <a:endParaRPr lang="en-US" altLang="ja-JP" dirty="0"/>
          </a:p>
          <a:p>
            <a:endParaRPr lang="en-US" altLang="ja-JP" dirty="0"/>
          </a:p>
          <a:p>
            <a:endParaRPr lang="en-US" altLang="ja-JP" dirty="0"/>
          </a:p>
        </p:txBody>
      </p:sp>
      <p:sp>
        <p:nvSpPr>
          <p:cNvPr id="4" name="スライド番号プレースホルダー 3">
            <a:extLst>
              <a:ext uri="{FF2B5EF4-FFF2-40B4-BE49-F238E27FC236}">
                <a16:creationId xmlns:a16="http://schemas.microsoft.com/office/drawing/2014/main" id="{6DC361C8-DE3F-F747-9166-48F9CA7F7381}"/>
              </a:ext>
            </a:extLst>
          </p:cNvPr>
          <p:cNvSpPr>
            <a:spLocks noGrp="1"/>
          </p:cNvSpPr>
          <p:nvPr>
            <p:ph type="sldNum" sz="quarter" idx="12"/>
          </p:nvPr>
        </p:nvSpPr>
        <p:spPr/>
        <p:txBody>
          <a:bodyPr/>
          <a:lstStyle/>
          <a:p>
            <a:fld id="{6D22F896-40B5-4ADD-8801-0D06FADFA095}" type="slidenum">
              <a:rPr lang="en-US" smtClean="0"/>
              <a:pPr/>
              <a:t>7</a:t>
            </a:fld>
            <a:endParaRPr lang="en-US" dirty="0"/>
          </a:p>
        </p:txBody>
      </p:sp>
      <p:pic>
        <p:nvPicPr>
          <p:cNvPr id="5" name="updown_movie">
            <a:hlinkClick r:id="" action="ppaction://media"/>
            <a:extLst>
              <a:ext uri="{FF2B5EF4-FFF2-40B4-BE49-F238E27FC236}">
                <a16:creationId xmlns:a16="http://schemas.microsoft.com/office/drawing/2014/main" id="{6AB5D4E4-FF07-7649-8C3F-050F54D73801}"/>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4718433" y="3795692"/>
            <a:ext cx="3853086" cy="2167361"/>
          </a:xfrm>
          <a:prstGeom prst="rect">
            <a:avLst/>
          </a:prstGeom>
        </p:spPr>
      </p:pic>
      <p:pic>
        <p:nvPicPr>
          <p:cNvPr id="6" name="leftright_movie">
            <a:hlinkClick r:id="" action="ppaction://media"/>
            <a:extLst>
              <a:ext uri="{FF2B5EF4-FFF2-40B4-BE49-F238E27FC236}">
                <a16:creationId xmlns:a16="http://schemas.microsoft.com/office/drawing/2014/main" id="{A3DD654E-DECC-6248-B5E6-D087041BD8A1}"/>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572481" y="3795693"/>
            <a:ext cx="3853088" cy="2167362"/>
          </a:xfrm>
          <a:prstGeom prst="rect">
            <a:avLst/>
          </a:prstGeom>
        </p:spPr>
      </p:pic>
      <p:sp>
        <p:nvSpPr>
          <p:cNvPr id="7" name="テキスト ボックス 6">
            <a:extLst>
              <a:ext uri="{FF2B5EF4-FFF2-40B4-BE49-F238E27FC236}">
                <a16:creationId xmlns:a16="http://schemas.microsoft.com/office/drawing/2014/main" id="{B7E7903B-1175-C74E-8BE5-FF2803670ABF}"/>
              </a:ext>
            </a:extLst>
          </p:cNvPr>
          <p:cNvSpPr txBox="1"/>
          <p:nvPr/>
        </p:nvSpPr>
        <p:spPr>
          <a:xfrm>
            <a:off x="6090978" y="6032178"/>
            <a:ext cx="1107996" cy="369332"/>
          </a:xfrm>
          <a:prstGeom prst="rect">
            <a:avLst/>
          </a:prstGeom>
          <a:noFill/>
        </p:spPr>
        <p:txBody>
          <a:bodyPr wrap="none" rtlCol="0">
            <a:spAutoFit/>
          </a:bodyPr>
          <a:lstStyle/>
          <a:p>
            <a:r>
              <a:rPr lang="ja-JP" altLang="en-US">
                <a:latin typeface="Hiragino Kaku Gothic ProN W3" panose="020B0300000000000000" pitchFamily="34" charset="-128"/>
                <a:ea typeface="Hiragino Kaku Gothic ProN W3" panose="020B0300000000000000" pitchFamily="34" charset="-128"/>
              </a:rPr>
              <a:t>上下方向</a:t>
            </a:r>
            <a:endParaRPr kumimoji="1" lang="ja-JP" altLang="en-US">
              <a:latin typeface="Hiragino Kaku Gothic ProN W3" panose="020B0300000000000000" pitchFamily="34" charset="-128"/>
              <a:ea typeface="Hiragino Kaku Gothic ProN W3" panose="020B0300000000000000" pitchFamily="34" charset="-128"/>
            </a:endParaRPr>
          </a:p>
        </p:txBody>
      </p:sp>
      <p:sp>
        <p:nvSpPr>
          <p:cNvPr id="12" name="テキスト ボックス 11">
            <a:extLst>
              <a:ext uri="{FF2B5EF4-FFF2-40B4-BE49-F238E27FC236}">
                <a16:creationId xmlns:a16="http://schemas.microsoft.com/office/drawing/2014/main" id="{5E3B0A2C-4FF3-7D4C-ADB7-5151C2718CD8}"/>
              </a:ext>
            </a:extLst>
          </p:cNvPr>
          <p:cNvSpPr txBox="1"/>
          <p:nvPr/>
        </p:nvSpPr>
        <p:spPr>
          <a:xfrm>
            <a:off x="1945027" y="5992234"/>
            <a:ext cx="1107996" cy="369332"/>
          </a:xfrm>
          <a:prstGeom prst="rect">
            <a:avLst/>
          </a:prstGeom>
          <a:noFill/>
        </p:spPr>
        <p:txBody>
          <a:bodyPr wrap="none" rtlCol="0">
            <a:spAutoFit/>
          </a:bodyPr>
          <a:lstStyle/>
          <a:p>
            <a:r>
              <a:rPr lang="ja-JP" altLang="en-US">
                <a:latin typeface="Hiragino Kaku Gothic ProN W3" panose="020B0300000000000000" pitchFamily="34" charset="-128"/>
                <a:ea typeface="Hiragino Kaku Gothic ProN W3" panose="020B0300000000000000" pitchFamily="34" charset="-128"/>
              </a:rPr>
              <a:t>左右方向</a:t>
            </a:r>
            <a:endParaRPr kumimoji="1" lang="ja-JP" altLang="en-US">
              <a:latin typeface="Hiragino Kaku Gothic ProN W3" panose="020B0300000000000000" pitchFamily="34" charset="-128"/>
              <a:ea typeface="Hiragino Kaku Gothic ProN W3" panose="020B0300000000000000" pitchFamily="34" charset="-128"/>
            </a:endParaRPr>
          </a:p>
        </p:txBody>
      </p:sp>
    </p:spTree>
    <p:extLst>
      <p:ext uri="{BB962C8B-B14F-4D97-AF65-F5344CB8AC3E}">
        <p14:creationId xmlns:p14="http://schemas.microsoft.com/office/powerpoint/2010/main" val="384416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39" fill="hold"/>
                                        <p:tgtEl>
                                          <p:spTgt spid="6"/>
                                        </p:tgtEl>
                                      </p:cBhvr>
                                    </p:cmd>
                                  </p:childTnLst>
                                </p:cTn>
                              </p:par>
                            </p:childTnLst>
                          </p:cTn>
                        </p:par>
                        <p:par>
                          <p:cTn id="7" fill="hold">
                            <p:stCondLst>
                              <p:cond delay="6039"/>
                            </p:stCondLst>
                            <p:childTnLst>
                              <p:par>
                                <p:cTn id="8" presetID="1" presetClass="mediacall" presetSubtype="0" fill="hold" nodeType="afterEffect">
                                  <p:stCondLst>
                                    <p:cond delay="0"/>
                                  </p:stCondLst>
                                  <p:childTnLst>
                                    <p:cmd type="call" cmd="playFrom(0.0)">
                                      <p:cBhvr>
                                        <p:cTn id="9" dur="610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showWhenStopped="0">
                <p:cTn id="10" repeatCount="indefinite" fill="hold" display="0">
                  <p:stCondLst>
                    <p:cond delay="indefinite"/>
                  </p:stCondLst>
                </p:cTn>
                <p:tgtEl>
                  <p:spTgt spid="6"/>
                </p:tgtEl>
              </p:cMediaNode>
            </p:video>
            <p:seq concurrent="1" nextAc="seek">
              <p:cTn id="11" restart="whenNotActive" fill="hold" evtFilter="cancelBubble" nodeType="interactiveSeq">
                <p:stCondLst>
                  <p:cond evt="onClick" delay="0">
                    <p:tgtEl>
                      <p:spTgt spid="6"/>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6"/>
                                        </p:tgtEl>
                                      </p:cBhvr>
                                    </p:cmd>
                                  </p:childTnLst>
                                </p:cTn>
                              </p:par>
                            </p:childTnLst>
                          </p:cTn>
                        </p:par>
                      </p:childTnLst>
                    </p:cTn>
                  </p:par>
                </p:childTnLst>
              </p:cTn>
              <p:nextCondLst>
                <p:cond evt="onClick" delay="0">
                  <p:tgtEl>
                    <p:spTgt spid="6"/>
                  </p:tgtEl>
                </p:cond>
              </p:nextCondLst>
            </p:seq>
            <p:video>
              <p:cMediaNode vol="80000" showWhenStopped="0">
                <p:cTn id="16" repeatCount="indefinite" fill="hold" display="0">
                  <p:stCondLst>
                    <p:cond delay="indefinite"/>
                  </p:stCondLst>
                </p:cTn>
                <p:tgtEl>
                  <p:spTgt spid="5"/>
                </p:tgtEl>
              </p:cMediaNode>
            </p:video>
            <p:seq concurrent="1" nextAc="seek">
              <p:cTn id="17" restart="whenNotActive" fill="hold" evtFilter="cancelBubble" nodeType="interactiveSeq">
                <p:stCondLst>
                  <p:cond evt="onClick" delay="0">
                    <p:tgtEl>
                      <p:spTgt spid="5"/>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2C8569F-9395-2941-98CE-9F5AD7192BFD}"/>
              </a:ext>
            </a:extLst>
          </p:cNvPr>
          <p:cNvSpPr>
            <a:spLocks noGrp="1"/>
          </p:cNvSpPr>
          <p:nvPr>
            <p:ph type="title"/>
          </p:nvPr>
        </p:nvSpPr>
        <p:spPr>
          <a:xfrm>
            <a:off x="549886" y="44893"/>
            <a:ext cx="7053464" cy="989621"/>
          </a:xfrm>
        </p:spPr>
        <p:txBody>
          <a:bodyPr/>
          <a:lstStyle/>
          <a:p>
            <a:r>
              <a:rPr kumimoji="1" lang="ja-JP" altLang="en-US"/>
              <a:t>プロトタイプ</a:t>
            </a:r>
          </a:p>
        </p:txBody>
      </p:sp>
      <p:sp>
        <p:nvSpPr>
          <p:cNvPr id="3" name="コンテンツ プレースホルダー 2">
            <a:extLst>
              <a:ext uri="{FF2B5EF4-FFF2-40B4-BE49-F238E27FC236}">
                <a16:creationId xmlns:a16="http://schemas.microsoft.com/office/drawing/2014/main" id="{D480C461-0E23-3E4D-A491-E9654968C0CE}"/>
              </a:ext>
            </a:extLst>
          </p:cNvPr>
          <p:cNvSpPr>
            <a:spLocks noGrp="1"/>
          </p:cNvSpPr>
          <p:nvPr>
            <p:ph idx="1"/>
          </p:nvPr>
        </p:nvSpPr>
        <p:spPr>
          <a:xfrm>
            <a:off x="549887" y="1142581"/>
            <a:ext cx="8021632" cy="1078089"/>
          </a:xfrm>
        </p:spPr>
        <p:txBody>
          <a:bodyPr/>
          <a:lstStyle/>
          <a:p>
            <a:r>
              <a:rPr kumimoji="1" lang="ja-JP" altLang="en-US"/>
              <a:t>膝の位置を認識し、マウスカーソル座標へ</a:t>
            </a:r>
            <a:br>
              <a:rPr kumimoji="1" lang="en-US" altLang="ja-JP" dirty="0"/>
            </a:br>
            <a:r>
              <a:rPr kumimoji="1" lang="ja-JP" altLang="en-US"/>
              <a:t>変換するプロトタイプを実装した</a:t>
            </a:r>
          </a:p>
        </p:txBody>
      </p:sp>
      <p:sp>
        <p:nvSpPr>
          <p:cNvPr id="4" name="スライド番号プレースホルダー 3">
            <a:extLst>
              <a:ext uri="{FF2B5EF4-FFF2-40B4-BE49-F238E27FC236}">
                <a16:creationId xmlns:a16="http://schemas.microsoft.com/office/drawing/2014/main" id="{8937F4B3-8444-6A44-B377-C37AA5E2406D}"/>
              </a:ext>
            </a:extLst>
          </p:cNvPr>
          <p:cNvSpPr>
            <a:spLocks noGrp="1"/>
          </p:cNvSpPr>
          <p:nvPr>
            <p:ph type="sldNum" sz="quarter" idx="12"/>
          </p:nvPr>
        </p:nvSpPr>
        <p:spPr/>
        <p:txBody>
          <a:bodyPr/>
          <a:lstStyle/>
          <a:p>
            <a:fld id="{6D22F896-40B5-4ADD-8801-0D06FADFA095}" type="slidenum">
              <a:rPr lang="en-US" smtClean="0"/>
              <a:pPr/>
              <a:t>8</a:t>
            </a:fld>
            <a:endParaRPr lang="en-US" dirty="0"/>
          </a:p>
        </p:txBody>
      </p:sp>
      <p:sp>
        <p:nvSpPr>
          <p:cNvPr id="5" name="正方形/長方形 4">
            <a:extLst>
              <a:ext uri="{FF2B5EF4-FFF2-40B4-BE49-F238E27FC236}">
                <a16:creationId xmlns:a16="http://schemas.microsoft.com/office/drawing/2014/main" id="{CFB5395D-3A26-3445-9DF7-52C26E935267}"/>
              </a:ext>
            </a:extLst>
          </p:cNvPr>
          <p:cNvSpPr/>
          <p:nvPr/>
        </p:nvSpPr>
        <p:spPr>
          <a:xfrm>
            <a:off x="572481" y="2310602"/>
            <a:ext cx="1567543" cy="9244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距離センサ</a:t>
            </a:r>
            <a:br>
              <a:rPr kumimoji="1" lang="en-US" altLang="ja-JP" dirty="0"/>
            </a:br>
            <a:r>
              <a:rPr kumimoji="1" lang="ja-JP" altLang="en-US"/>
              <a:t>アレイ</a:t>
            </a:r>
          </a:p>
        </p:txBody>
      </p:sp>
      <p:sp>
        <p:nvSpPr>
          <p:cNvPr id="7" name="正方形/長方形 6">
            <a:extLst>
              <a:ext uri="{FF2B5EF4-FFF2-40B4-BE49-F238E27FC236}">
                <a16:creationId xmlns:a16="http://schemas.microsoft.com/office/drawing/2014/main" id="{AE763048-9B64-FF4A-921D-E75BE1E68CC0}"/>
              </a:ext>
            </a:extLst>
          </p:cNvPr>
          <p:cNvSpPr/>
          <p:nvPr/>
        </p:nvSpPr>
        <p:spPr>
          <a:xfrm>
            <a:off x="572481" y="4119825"/>
            <a:ext cx="1567543" cy="9244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マイコン</a:t>
            </a:r>
            <a:br>
              <a:rPr kumimoji="1" lang="en-US" altLang="ja-JP" dirty="0"/>
            </a:br>
            <a:r>
              <a:rPr kumimoji="1" lang="ja-JP" altLang="en-US"/>
              <a:t>（</a:t>
            </a:r>
            <a:r>
              <a:rPr kumimoji="1" lang="en-US" altLang="ja-JP" dirty="0"/>
              <a:t>Arduino</a:t>
            </a:r>
            <a:r>
              <a:rPr kumimoji="1" lang="ja-JP" altLang="en-US"/>
              <a:t>）</a:t>
            </a:r>
          </a:p>
        </p:txBody>
      </p:sp>
      <p:sp>
        <p:nvSpPr>
          <p:cNvPr id="8" name="正方形/長方形 7">
            <a:extLst>
              <a:ext uri="{FF2B5EF4-FFF2-40B4-BE49-F238E27FC236}">
                <a16:creationId xmlns:a16="http://schemas.microsoft.com/office/drawing/2014/main" id="{EE0DCBCF-B65C-DB4F-9CEA-80DEB8BD6F81}"/>
              </a:ext>
            </a:extLst>
          </p:cNvPr>
          <p:cNvSpPr/>
          <p:nvPr/>
        </p:nvSpPr>
        <p:spPr>
          <a:xfrm>
            <a:off x="4230467" y="3669978"/>
            <a:ext cx="3119902" cy="14218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B674569C-5D5D-674D-B15D-0D6F32A93066}"/>
              </a:ext>
            </a:extLst>
          </p:cNvPr>
          <p:cNvSpPr txBox="1"/>
          <p:nvPr/>
        </p:nvSpPr>
        <p:spPr>
          <a:xfrm>
            <a:off x="5005588" y="3677437"/>
            <a:ext cx="1569660" cy="369332"/>
          </a:xfrm>
          <a:prstGeom prst="rect">
            <a:avLst/>
          </a:prstGeom>
          <a:noFill/>
        </p:spPr>
        <p:txBody>
          <a:bodyPr wrap="none" rtlCol="0">
            <a:spAutoFit/>
          </a:bodyPr>
          <a:lstStyle/>
          <a:p>
            <a:r>
              <a:rPr kumimoji="1" lang="ja-JP" altLang="en-US"/>
              <a:t>コンピュータ</a:t>
            </a:r>
          </a:p>
        </p:txBody>
      </p:sp>
      <p:sp>
        <p:nvSpPr>
          <p:cNvPr id="10" name="正方形/長方形 9">
            <a:extLst>
              <a:ext uri="{FF2B5EF4-FFF2-40B4-BE49-F238E27FC236}">
                <a16:creationId xmlns:a16="http://schemas.microsoft.com/office/drawing/2014/main" id="{75269950-EBEA-6C4C-92BD-26D292FEA369}"/>
              </a:ext>
            </a:extLst>
          </p:cNvPr>
          <p:cNvSpPr/>
          <p:nvPr/>
        </p:nvSpPr>
        <p:spPr>
          <a:xfrm>
            <a:off x="4338078" y="4119825"/>
            <a:ext cx="954593" cy="7677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膝位置認識</a:t>
            </a:r>
          </a:p>
        </p:txBody>
      </p:sp>
      <p:cxnSp>
        <p:nvCxnSpPr>
          <p:cNvPr id="12" name="直線矢印コネクタ 11">
            <a:extLst>
              <a:ext uri="{FF2B5EF4-FFF2-40B4-BE49-F238E27FC236}">
                <a16:creationId xmlns:a16="http://schemas.microsoft.com/office/drawing/2014/main" id="{5F176D4F-0CB2-9C4F-A916-3B6AA6325B16}"/>
              </a:ext>
            </a:extLst>
          </p:cNvPr>
          <p:cNvCxnSpPr>
            <a:stCxn id="5" idx="2"/>
            <a:endCxn id="7" idx="0"/>
          </p:cNvCxnSpPr>
          <p:nvPr/>
        </p:nvCxnSpPr>
        <p:spPr>
          <a:xfrm>
            <a:off x="1356253" y="3235050"/>
            <a:ext cx="0" cy="88477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a:extLst>
              <a:ext uri="{FF2B5EF4-FFF2-40B4-BE49-F238E27FC236}">
                <a16:creationId xmlns:a16="http://schemas.microsoft.com/office/drawing/2014/main" id="{D21A5AD6-8BBB-DE44-8999-36A96190E946}"/>
              </a:ext>
            </a:extLst>
          </p:cNvPr>
          <p:cNvCxnSpPr>
            <a:cxnSpLocks/>
            <a:stCxn id="7" idx="3"/>
          </p:cNvCxnSpPr>
          <p:nvPr/>
        </p:nvCxnSpPr>
        <p:spPr>
          <a:xfrm>
            <a:off x="2140024" y="4582049"/>
            <a:ext cx="209802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正方形/長方形 15">
            <a:extLst>
              <a:ext uri="{FF2B5EF4-FFF2-40B4-BE49-F238E27FC236}">
                <a16:creationId xmlns:a16="http://schemas.microsoft.com/office/drawing/2014/main" id="{0355A659-5148-0444-BCA6-1413779C3F7A}"/>
              </a:ext>
            </a:extLst>
          </p:cNvPr>
          <p:cNvSpPr/>
          <p:nvPr/>
        </p:nvSpPr>
        <p:spPr>
          <a:xfrm>
            <a:off x="5818790" y="4126184"/>
            <a:ext cx="1445839" cy="7677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カーソル</a:t>
            </a:r>
            <a:br>
              <a:rPr kumimoji="1" lang="en-US" altLang="ja-JP" dirty="0"/>
            </a:br>
            <a:r>
              <a:rPr kumimoji="1" lang="ja-JP" altLang="en-US"/>
              <a:t>座標変換</a:t>
            </a:r>
          </a:p>
        </p:txBody>
      </p:sp>
      <p:cxnSp>
        <p:nvCxnSpPr>
          <p:cNvPr id="19" name="直線矢印コネクタ 18">
            <a:extLst>
              <a:ext uri="{FF2B5EF4-FFF2-40B4-BE49-F238E27FC236}">
                <a16:creationId xmlns:a16="http://schemas.microsoft.com/office/drawing/2014/main" id="{FA22E433-8B54-F444-BC8D-7A89085679F1}"/>
              </a:ext>
            </a:extLst>
          </p:cNvPr>
          <p:cNvCxnSpPr>
            <a:cxnSpLocks/>
            <a:stCxn id="10" idx="3"/>
          </p:cNvCxnSpPr>
          <p:nvPr/>
        </p:nvCxnSpPr>
        <p:spPr>
          <a:xfrm>
            <a:off x="5292671" y="4503677"/>
            <a:ext cx="47371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テキスト ボックス 23">
            <a:extLst>
              <a:ext uri="{FF2B5EF4-FFF2-40B4-BE49-F238E27FC236}">
                <a16:creationId xmlns:a16="http://schemas.microsoft.com/office/drawing/2014/main" id="{F9F31359-8612-824F-943E-BDAEA5559353}"/>
              </a:ext>
            </a:extLst>
          </p:cNvPr>
          <p:cNvSpPr txBox="1"/>
          <p:nvPr/>
        </p:nvSpPr>
        <p:spPr>
          <a:xfrm>
            <a:off x="1356252" y="3522064"/>
            <a:ext cx="971741" cy="369332"/>
          </a:xfrm>
          <a:prstGeom prst="rect">
            <a:avLst/>
          </a:prstGeom>
          <a:noFill/>
        </p:spPr>
        <p:txBody>
          <a:bodyPr wrap="none" rtlCol="0">
            <a:spAutoFit/>
          </a:bodyPr>
          <a:lstStyle/>
          <a:p>
            <a:r>
              <a:rPr lang="en-US" altLang="ja-JP" dirty="0"/>
              <a:t>I</a:t>
            </a:r>
            <a:r>
              <a:rPr lang="en-US" altLang="ja-JP" baseline="30000" dirty="0"/>
              <a:t>2</a:t>
            </a:r>
            <a:r>
              <a:rPr lang="en-US" altLang="ja-JP" dirty="0"/>
              <a:t>C</a:t>
            </a:r>
            <a:r>
              <a:rPr lang="ja-JP" altLang="en-US"/>
              <a:t>通信</a:t>
            </a:r>
            <a:endParaRPr kumimoji="1" lang="ja-JP" altLang="en-US"/>
          </a:p>
        </p:txBody>
      </p:sp>
      <p:sp>
        <p:nvSpPr>
          <p:cNvPr id="25" name="テキスト ボックス 24">
            <a:extLst>
              <a:ext uri="{FF2B5EF4-FFF2-40B4-BE49-F238E27FC236}">
                <a16:creationId xmlns:a16="http://schemas.microsoft.com/office/drawing/2014/main" id="{56D567B2-BA43-6441-A934-0D3588E4AFD4}"/>
              </a:ext>
            </a:extLst>
          </p:cNvPr>
          <p:cNvSpPr txBox="1"/>
          <p:nvPr/>
        </p:nvSpPr>
        <p:spPr>
          <a:xfrm>
            <a:off x="2256669" y="4637331"/>
            <a:ext cx="1968809" cy="369332"/>
          </a:xfrm>
          <a:prstGeom prst="rect">
            <a:avLst/>
          </a:prstGeom>
          <a:noFill/>
        </p:spPr>
        <p:txBody>
          <a:bodyPr wrap="none" rtlCol="0">
            <a:spAutoFit/>
          </a:bodyPr>
          <a:lstStyle/>
          <a:p>
            <a:r>
              <a:rPr lang="en-US" altLang="ja-JP" dirty="0"/>
              <a:t>USB</a:t>
            </a:r>
            <a:r>
              <a:rPr lang="ja-JP" altLang="en-US"/>
              <a:t>シリアル通信</a:t>
            </a:r>
            <a:endParaRPr kumimoji="1" lang="ja-JP" altLang="en-US"/>
          </a:p>
        </p:txBody>
      </p:sp>
    </p:spTree>
    <p:extLst>
      <p:ext uri="{BB962C8B-B14F-4D97-AF65-F5344CB8AC3E}">
        <p14:creationId xmlns:p14="http://schemas.microsoft.com/office/powerpoint/2010/main" val="18939764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1814AE8-AE56-3140-A140-0E04C769F472}"/>
              </a:ext>
            </a:extLst>
          </p:cNvPr>
          <p:cNvSpPr>
            <a:spLocks noGrp="1"/>
          </p:cNvSpPr>
          <p:nvPr>
            <p:ph type="title"/>
          </p:nvPr>
        </p:nvSpPr>
        <p:spPr/>
        <p:txBody>
          <a:bodyPr/>
          <a:lstStyle/>
          <a:p>
            <a:r>
              <a:rPr kumimoji="1" lang="ja-JP" altLang="en-US"/>
              <a:t>距離センサアレイ</a:t>
            </a:r>
          </a:p>
        </p:txBody>
      </p:sp>
      <p:sp>
        <p:nvSpPr>
          <p:cNvPr id="3" name="コンテンツ プレースホルダー 2">
            <a:extLst>
              <a:ext uri="{FF2B5EF4-FFF2-40B4-BE49-F238E27FC236}">
                <a16:creationId xmlns:a16="http://schemas.microsoft.com/office/drawing/2014/main" id="{7A117E67-9DCE-D343-886E-005C58543D92}"/>
              </a:ext>
            </a:extLst>
          </p:cNvPr>
          <p:cNvSpPr>
            <a:spLocks noGrp="1"/>
          </p:cNvSpPr>
          <p:nvPr>
            <p:ph idx="1"/>
          </p:nvPr>
        </p:nvSpPr>
        <p:spPr>
          <a:xfrm>
            <a:off x="549886" y="3359810"/>
            <a:ext cx="8594113" cy="3352638"/>
          </a:xfrm>
        </p:spPr>
        <p:txBody>
          <a:bodyPr>
            <a:normAutofit lnSpcReduction="10000"/>
          </a:bodyPr>
          <a:lstStyle/>
          <a:p>
            <a:r>
              <a:rPr kumimoji="1" lang="ja-JP" altLang="en-US"/>
              <a:t>距離センサ（</a:t>
            </a:r>
            <a:r>
              <a:rPr lang="en-US" altLang="ja-JP" dirty="0"/>
              <a:t>SHARP</a:t>
            </a:r>
            <a:r>
              <a:rPr kumimoji="1" lang="ja-JP" altLang="en-US"/>
              <a:t>社製</a:t>
            </a:r>
            <a:r>
              <a:rPr kumimoji="1" lang="en-US" altLang="ja-JP" dirty="0"/>
              <a:t> GP2Y0E03</a:t>
            </a:r>
            <a:r>
              <a:rPr kumimoji="1" lang="ja-JP" altLang="en-US"/>
              <a:t>）を</a:t>
            </a:r>
            <a:br>
              <a:rPr lang="en-US" altLang="ja-JP" dirty="0"/>
            </a:br>
            <a:r>
              <a:rPr kumimoji="1" lang="en-US" altLang="ja-JP" dirty="0"/>
              <a:t>10</a:t>
            </a:r>
            <a:r>
              <a:rPr kumimoji="1" lang="ja-JP" altLang="en-US"/>
              <a:t>個横並びに配置</a:t>
            </a:r>
            <a:endParaRPr kumimoji="1" lang="en-US" altLang="ja-JP" dirty="0"/>
          </a:p>
          <a:p>
            <a:r>
              <a:rPr lang="en-US" altLang="ja-JP" dirty="0"/>
              <a:t>30cm</a:t>
            </a:r>
            <a:r>
              <a:rPr lang="ja-JP" altLang="en-US"/>
              <a:t>の定規に</a:t>
            </a:r>
            <a:r>
              <a:rPr lang="en-US" altLang="ja-JP" dirty="0"/>
              <a:t>30mm</a:t>
            </a:r>
            <a:r>
              <a:rPr lang="ja-JP" altLang="en-US"/>
              <a:t>の間隔で配置</a:t>
            </a:r>
            <a:endParaRPr lang="en-US" altLang="ja-JP" dirty="0"/>
          </a:p>
          <a:p>
            <a:r>
              <a:rPr lang="ja-JP" altLang="en-US"/>
              <a:t>距離センサから</a:t>
            </a:r>
            <a:r>
              <a:rPr lang="en-US" altLang="ja-JP" dirty="0"/>
              <a:t>I</a:t>
            </a:r>
            <a:r>
              <a:rPr lang="en-US" altLang="ja-JP" baseline="30000" dirty="0"/>
              <a:t>2</a:t>
            </a:r>
            <a:r>
              <a:rPr lang="en-US" altLang="ja-JP" dirty="0"/>
              <a:t>C</a:t>
            </a:r>
            <a:r>
              <a:rPr lang="ja-JP" altLang="en-US"/>
              <a:t>でマイコン</a:t>
            </a:r>
            <a:br>
              <a:rPr lang="en-US" altLang="ja-JP" dirty="0"/>
            </a:br>
            <a:r>
              <a:rPr lang="ja-JP" altLang="en-US"/>
              <a:t>（</a:t>
            </a:r>
            <a:r>
              <a:rPr lang="en-US" altLang="ja-JP" dirty="0"/>
              <a:t>Arduino MEGA 2560</a:t>
            </a:r>
            <a:r>
              <a:rPr lang="ja-JP" altLang="en-US"/>
              <a:t>）と接続</a:t>
            </a:r>
            <a:endParaRPr lang="en-US" altLang="ja-JP" dirty="0"/>
          </a:p>
          <a:p>
            <a:r>
              <a:rPr lang="en-US" altLang="ja-JP" dirty="0"/>
              <a:t>10</a:t>
            </a:r>
            <a:r>
              <a:rPr lang="ja-JP" altLang="en-US"/>
              <a:t>個の距離を</a:t>
            </a:r>
            <a:r>
              <a:rPr lang="en-US" altLang="ja-JP" dirty="0"/>
              <a:t>1</a:t>
            </a:r>
            <a:r>
              <a:rPr lang="ja-JP" altLang="en-US"/>
              <a:t>フレームとして</a:t>
            </a:r>
            <a:br>
              <a:rPr lang="en-US" altLang="ja-JP" dirty="0"/>
            </a:br>
            <a:r>
              <a:rPr lang="ja-JP" altLang="en-US"/>
              <a:t>コンピュータへ送信</a:t>
            </a:r>
            <a:endParaRPr lang="en-US" altLang="ja-JP" dirty="0"/>
          </a:p>
        </p:txBody>
      </p:sp>
      <p:sp>
        <p:nvSpPr>
          <p:cNvPr id="4" name="スライド番号プレースホルダー 3">
            <a:extLst>
              <a:ext uri="{FF2B5EF4-FFF2-40B4-BE49-F238E27FC236}">
                <a16:creationId xmlns:a16="http://schemas.microsoft.com/office/drawing/2014/main" id="{7D1EB413-F8CE-3B4A-B61A-D7C79F2D237F}"/>
              </a:ext>
            </a:extLst>
          </p:cNvPr>
          <p:cNvSpPr>
            <a:spLocks noGrp="1"/>
          </p:cNvSpPr>
          <p:nvPr>
            <p:ph type="sldNum" sz="quarter" idx="12"/>
          </p:nvPr>
        </p:nvSpPr>
        <p:spPr/>
        <p:txBody>
          <a:bodyPr/>
          <a:lstStyle/>
          <a:p>
            <a:fld id="{6D22F896-40B5-4ADD-8801-0D06FADFA095}" type="slidenum">
              <a:rPr lang="en-US" smtClean="0"/>
              <a:pPr/>
              <a:t>9</a:t>
            </a:fld>
            <a:endParaRPr lang="en-US" dirty="0"/>
          </a:p>
        </p:txBody>
      </p:sp>
      <p:pic>
        <p:nvPicPr>
          <p:cNvPr id="7" name="図 6">
            <a:extLst>
              <a:ext uri="{FF2B5EF4-FFF2-40B4-BE49-F238E27FC236}">
                <a16:creationId xmlns:a16="http://schemas.microsoft.com/office/drawing/2014/main" id="{E0982917-6196-1047-A910-E7B50CFD7E17}"/>
              </a:ext>
            </a:extLst>
          </p:cNvPr>
          <p:cNvPicPr>
            <a:picLocks noChangeAspect="1"/>
          </p:cNvPicPr>
          <p:nvPr/>
        </p:nvPicPr>
        <p:blipFill>
          <a:blip r:embed="rId2"/>
          <a:stretch>
            <a:fillRect/>
          </a:stretch>
        </p:blipFill>
        <p:spPr>
          <a:xfrm>
            <a:off x="2659163" y="1205789"/>
            <a:ext cx="3825673" cy="2154021"/>
          </a:xfrm>
          <a:prstGeom prst="rect">
            <a:avLst/>
          </a:prstGeom>
        </p:spPr>
      </p:pic>
      <p:sp>
        <p:nvSpPr>
          <p:cNvPr id="8" name="テキスト ボックス 7">
            <a:extLst>
              <a:ext uri="{FF2B5EF4-FFF2-40B4-BE49-F238E27FC236}">
                <a16:creationId xmlns:a16="http://schemas.microsoft.com/office/drawing/2014/main" id="{AB836C55-91CD-414C-AA6D-8A77988A9D13}"/>
              </a:ext>
            </a:extLst>
          </p:cNvPr>
          <p:cNvSpPr txBox="1"/>
          <p:nvPr/>
        </p:nvSpPr>
        <p:spPr>
          <a:xfrm>
            <a:off x="4202349" y="1574911"/>
            <a:ext cx="1107996" cy="369332"/>
          </a:xfrm>
          <a:prstGeom prst="rect">
            <a:avLst/>
          </a:prstGeom>
          <a:solidFill>
            <a:schemeClr val="bg1"/>
          </a:solidFill>
        </p:spPr>
        <p:txBody>
          <a:bodyPr wrap="none" rtlCol="0">
            <a:spAutoFit/>
          </a:bodyPr>
          <a:lstStyle/>
          <a:p>
            <a:r>
              <a:rPr kumimoji="1" lang="ja-JP" altLang="en-US"/>
              <a:t>マイコン</a:t>
            </a:r>
          </a:p>
        </p:txBody>
      </p:sp>
      <p:sp>
        <p:nvSpPr>
          <p:cNvPr id="9" name="テキスト ボックス 8">
            <a:extLst>
              <a:ext uri="{FF2B5EF4-FFF2-40B4-BE49-F238E27FC236}">
                <a16:creationId xmlns:a16="http://schemas.microsoft.com/office/drawing/2014/main" id="{E5D87EA8-D86B-2D4D-8FEB-06BC32ABD5DE}"/>
              </a:ext>
            </a:extLst>
          </p:cNvPr>
          <p:cNvSpPr txBox="1"/>
          <p:nvPr/>
        </p:nvSpPr>
        <p:spPr>
          <a:xfrm>
            <a:off x="3433864" y="2720175"/>
            <a:ext cx="2031325" cy="369332"/>
          </a:xfrm>
          <a:prstGeom prst="rect">
            <a:avLst/>
          </a:prstGeom>
          <a:solidFill>
            <a:schemeClr val="bg1"/>
          </a:solidFill>
        </p:spPr>
        <p:txBody>
          <a:bodyPr wrap="none" rtlCol="0">
            <a:spAutoFit/>
          </a:bodyPr>
          <a:lstStyle/>
          <a:p>
            <a:r>
              <a:rPr kumimoji="1" lang="ja-JP" altLang="en-US"/>
              <a:t>距離センサアレイ</a:t>
            </a:r>
          </a:p>
        </p:txBody>
      </p:sp>
    </p:spTree>
    <p:extLst>
      <p:ext uri="{BB962C8B-B14F-4D97-AF65-F5344CB8AC3E}">
        <p14:creationId xmlns:p14="http://schemas.microsoft.com/office/powerpoint/2010/main" val="2464995174"/>
      </p:ext>
    </p:extLst>
  </p:cSld>
  <p:clrMapOvr>
    <a:masterClrMapping/>
  </p:clrMapOvr>
</p:sld>
</file>

<file path=ppt/theme/theme1.xml><?xml version="1.0" encoding="utf-8"?>
<a:theme xmlns:a="http://schemas.openxmlformats.org/drawingml/2006/main" name="2_ウィスプ">
  <a:themeElements>
    <a:clrScheme name="緑">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ウィスプ">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ウィスプ">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2.xml><?xml version="1.0" encoding="utf-8"?>
<a:theme xmlns:a="http://schemas.openxmlformats.org/drawingml/2006/main" name="1_ウィスプ">
  <a:themeElements>
    <a:clrScheme name="緑">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ウィスプ">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ウィスプ">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14543</TotalTime>
  <Words>2152</Words>
  <Application>Microsoft Macintosh PowerPoint</Application>
  <PresentationFormat>画面に合わせる (4:3)</PresentationFormat>
  <Paragraphs>426</Paragraphs>
  <Slides>39</Slides>
  <Notes>20</Notes>
  <HiddenSlides>15</HiddenSlides>
  <MMClips>3</MMClips>
  <ScaleCrop>false</ScaleCrop>
  <HeadingPairs>
    <vt:vector size="6" baseType="variant">
      <vt:variant>
        <vt:lpstr>使用されているフォント</vt:lpstr>
      </vt:variant>
      <vt:variant>
        <vt:i4>9</vt:i4>
      </vt:variant>
      <vt:variant>
        <vt:lpstr>テーマ</vt:lpstr>
      </vt:variant>
      <vt:variant>
        <vt:i4>2</vt:i4>
      </vt:variant>
      <vt:variant>
        <vt:lpstr>スライド タイトル</vt:lpstr>
      </vt:variant>
      <vt:variant>
        <vt:i4>39</vt:i4>
      </vt:variant>
    </vt:vector>
  </HeadingPairs>
  <TitlesOfParts>
    <vt:vector size="50" baseType="lpstr">
      <vt:lpstr>Hiragino Kaku Gothic Pro W3</vt:lpstr>
      <vt:lpstr>Hiragino Kaku Gothic ProN W3</vt:lpstr>
      <vt:lpstr>Hiragino Kaku Gothic ProN W6</vt:lpstr>
      <vt:lpstr>Hiragino Sans W2</vt:lpstr>
      <vt:lpstr>游ゴシック</vt:lpstr>
      <vt:lpstr>Arial</vt:lpstr>
      <vt:lpstr>Cambria Math</vt:lpstr>
      <vt:lpstr>Century Gothic</vt:lpstr>
      <vt:lpstr>Wingdings 3</vt:lpstr>
      <vt:lpstr>2_ウィスプ</vt:lpstr>
      <vt:lpstr>1_ウィスプ</vt:lpstr>
      <vt:lpstr>机の裏に設置した 距離センサアレイによる膝位置認識と カーソル操作への応用</vt:lpstr>
      <vt:lpstr>研究背景</vt:lpstr>
      <vt:lpstr>関連研究(1/2)：足を用いたアプローチ</vt:lpstr>
      <vt:lpstr>関連研究(2/2)：膝を用いたアプローチ</vt:lpstr>
      <vt:lpstr>目的・アプローチ</vt:lpstr>
      <vt:lpstr>デモ動画</vt:lpstr>
      <vt:lpstr>膝によるマウスカーソルの操作方法</vt:lpstr>
      <vt:lpstr>プロトタイプ</vt:lpstr>
      <vt:lpstr>距離センサアレイ</vt:lpstr>
      <vt:lpstr>膝の位置の認識</vt:lpstr>
      <vt:lpstr>カーソル座標への変換</vt:lpstr>
      <vt:lpstr>膝によるマウスカーソル操作の性能評価</vt:lpstr>
      <vt:lpstr>評価方法</vt:lpstr>
      <vt:lpstr>評価方法</vt:lpstr>
      <vt:lpstr>実験手順</vt:lpstr>
      <vt:lpstr>実験手順</vt:lpstr>
      <vt:lpstr>取得するデータ</vt:lpstr>
      <vt:lpstr>実験結果</vt:lpstr>
      <vt:lpstr>実験結果</vt:lpstr>
      <vt:lpstr>実験結果</vt:lpstr>
      <vt:lpstr>実験結果</vt:lpstr>
      <vt:lpstr>今後の展望</vt:lpstr>
      <vt:lpstr>まとめ</vt:lpstr>
      <vt:lpstr>机の裏に設置した 距離センサアレイによる膝位置認識と カーソル操作への応用</vt:lpstr>
      <vt:lpstr>研究背景</vt:lpstr>
      <vt:lpstr>足をマウスカーソル操作に用いる 既存研究の問題点</vt:lpstr>
      <vt:lpstr>カーソル座標への変換</vt:lpstr>
      <vt:lpstr>利用イメージ</vt:lpstr>
      <vt:lpstr>膝の位置の認識</vt:lpstr>
      <vt:lpstr>膝の位置の認識</vt:lpstr>
      <vt:lpstr>膝の位置の認識</vt:lpstr>
      <vt:lpstr>膝の位置の認識</vt:lpstr>
      <vt:lpstr>膝の位置の認識</vt:lpstr>
      <vt:lpstr>実験環境</vt:lpstr>
      <vt:lpstr>膝とマウスカーソル操作の対応</vt:lpstr>
      <vt:lpstr>膝の位置の認識とカーソル座標への変換を行うソフトウェア</vt:lpstr>
      <vt:lpstr>膝の位置の認識</vt:lpstr>
      <vt:lpstr>膝の位置の認識</vt:lpstr>
      <vt:lpstr>目的・アプローチ</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2018春課題: </dc:title>
  <dc:creator>市川佑</dc:creator>
  <cp:lastModifiedBy>市川佑</cp:lastModifiedBy>
  <cp:revision>223</cp:revision>
  <cp:lastPrinted>2019-02-05T07:30:57Z</cp:lastPrinted>
  <dcterms:created xsi:type="dcterms:W3CDTF">2018-04-23T03:14:36Z</dcterms:created>
  <dcterms:modified xsi:type="dcterms:W3CDTF">2019-02-05T07:36:03Z</dcterms:modified>
</cp:coreProperties>
</file>